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  <p:sldMasterId id="2147483662" r:id="rId4"/>
    <p:sldMasterId id="2147483663" r:id="rId5"/>
    <p:sldMasterId id="2147483664" r:id="rId6"/>
    <p:sldMasterId id="2147483665" r:id="rId7"/>
    <p:sldMasterId id="2147483666" r:id="rId8"/>
  </p:sldMasterIdLst>
  <p:notesMasterIdLst>
    <p:notesMasterId r:id="rId27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3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0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" hasCustomPrompt="1"/>
          </p:nvPr>
        </p:nvSpPr>
        <p:spPr>
          <a:xfrm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" hasCustomPrompt="1"/>
          </p:nvPr>
        </p:nvSpPr>
        <p:spPr>
          <a:xfrm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" hasCustomPrompt="1"/>
          </p:nvPr>
        </p:nvSpPr>
        <p:spPr>
          <a:xfrm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" hasCustomPrompt="1"/>
          </p:nvPr>
        </p:nvSpPr>
        <p:spPr>
          <a:xfrm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4" name="AutoShape 4"/>
          <p:cNvSpPr/>
          <p:nvPr/>
        </p:nvSpPr>
        <p:spPr>
          <a:xfrm>
            <a:off x="535820" y="191096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5" y="1834762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" hasCustomPrompt="1"/>
          </p:nvPr>
        </p:nvSpPr>
        <p:spPr>
          <a:xfrm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" hasCustomPrompt="1"/>
          </p:nvPr>
        </p:nvSpPr>
        <p:spPr>
          <a:xfrm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" hasCustomPrompt="1"/>
          </p:nvPr>
        </p:nvSpPr>
        <p:spPr>
          <a:xfrm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0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0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8" hasCustomPrompt="1"/>
          </p:nvPr>
        </p:nvSpPr>
        <p:spPr>
          <a:xfrm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9" hasCustomPrompt="1"/>
          </p:nvPr>
        </p:nvSpPr>
        <p:spPr>
          <a:xfrm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36718" y="1261542"/>
            <a:ext cx="2620416" cy="2620416"/>
            <a:chOff x="936718" y="1261542"/>
            <a:chExt cx="2620416" cy="262041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718" y="1261542"/>
              <a:ext cx="2620416" cy="2620416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id="6" name="Group 6"/>
            <p:cNvGrpSpPr/>
            <p:nvPr/>
          </p:nvGrpSpPr>
          <p:grpSpPr>
            <a:xfrm>
              <a:off x="1108992" y="1433816"/>
              <a:ext cx="2275867" cy="2275867"/>
              <a:chOff x="1108992" y="1433816"/>
              <a:chExt cx="2275867" cy="2275867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08992" y="1433816"/>
                <a:ext cx="2275867" cy="2275867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1147561" y="1472385"/>
                <a:ext cx="2198731" cy="2198731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id="9" name="AutoShape 9"/>
          <p:cNvSpPr>
            <a:spLocks noGrp="1"/>
          </p:cNvSpPr>
          <p:nvPr>
            <p:ph type="pic" sz="quarter" idx="10"/>
          </p:nvPr>
        </p:nvSpPr>
        <p:spPr>
          <a:xfrm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1" hasCustomPrompt="1"/>
          </p:nvPr>
        </p:nvSpPr>
        <p:spPr>
          <a:xfrm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2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2" hasCustomPrompt="1"/>
          </p:nvPr>
        </p:nvSpPr>
        <p:spPr>
          <a:xfrm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3" hasCustomPrompt="1"/>
          </p:nvPr>
        </p:nvSpPr>
        <p:spPr>
          <a:xfrm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4" hasCustomPrompt="1"/>
          </p:nvPr>
        </p:nvSpPr>
        <p:spPr>
          <a:xfrm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" hasCustomPrompt="1"/>
          </p:nvPr>
        </p:nvSpPr>
        <p:spPr>
          <a:xfrm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4" name="AutoShape 4"/>
          <p:cNvSpPr/>
          <p:nvPr/>
        </p:nvSpPr>
        <p:spPr>
          <a:xfrm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047272" y="2901562"/>
            <a:ext cx="1458075" cy="342900"/>
            <a:chOff x="1047272" y="2901562"/>
            <a:chExt cx="1458075" cy="342900"/>
          </a:xfrm>
        </p:grpSpPr>
        <p:sp>
          <p:nvSpPr>
            <p:cNvPr id="6" name="AutoShape 6"/>
            <p:cNvSpPr/>
            <p:nvPr/>
          </p:nvSpPr>
          <p:spPr>
            <a:xfrm>
              <a:off x="1047272" y="2901562"/>
              <a:ext cx="1458075" cy="342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20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095" y="2939662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3" name="AutoShape 3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6" hasCustomPrompt="1"/>
          </p:nvPr>
        </p:nvSpPr>
        <p:spPr>
          <a:xfrm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7" hasCustomPrompt="1"/>
          </p:nvPr>
        </p:nvSpPr>
        <p:spPr>
          <a:xfrm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" hasCustomPrompt="1"/>
          </p:nvPr>
        </p:nvSpPr>
        <p:spPr>
          <a:xfrm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0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0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4" name="AutoShape 4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sp>
        <p:nvSpPr>
          <p:cNvPr id="6" name="AutoShape 6"/>
          <p:cNvSpPr>
            <a:spLocks noGrp="1"/>
          </p:cNvSpPr>
          <p:nvPr>
            <p:ph type="body" sz="quarter" idx="19" hasCustomPrompt="1"/>
          </p:nvPr>
        </p:nvSpPr>
        <p:spPr>
          <a:xfrm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0" hasCustomPrompt="1"/>
          </p:nvPr>
        </p:nvSpPr>
        <p:spPr>
          <a:xfrm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5" name="AutoShape 5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id="9" name="Group 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1" name="AutoShape 11"/>
              <p:cNvSpPr/>
              <p:nvPr/>
            </p:nvSpPr>
            <p:spPr>
              <a:xfrm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id="12" name="AutoShape 12"/>
          <p:cNvSpPr>
            <a:spLocks noGrp="1"/>
          </p:cNvSpPr>
          <p:nvPr>
            <p:ph type="pic" sz="quarter" idx="21"/>
          </p:nvPr>
        </p:nvSpPr>
        <p:spPr>
          <a:xfrm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22" hasCustomPrompt="1"/>
          </p:nvPr>
        </p:nvSpPr>
        <p:spPr>
          <a:xfrm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2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" hasCustomPrompt="1"/>
          </p:nvPr>
        </p:nvSpPr>
        <p:spPr>
          <a:xfrm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4" hasCustomPrompt="1"/>
          </p:nvPr>
        </p:nvSpPr>
        <p:spPr>
          <a:xfrm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5" hasCustomPrompt="1"/>
          </p:nvPr>
        </p:nvSpPr>
        <p:spPr>
          <a:xfrm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6" hasCustomPrompt="1"/>
          </p:nvPr>
        </p:nvSpPr>
        <p:spPr>
          <a:xfrm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4" name="AutoShape 4"/>
          <p:cNvSpPr/>
          <p:nvPr/>
        </p:nvSpPr>
        <p:spPr>
          <a:xfrm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047272" y="2901562"/>
            <a:ext cx="1458075" cy="342900"/>
            <a:chOff x="1047272" y="2901562"/>
            <a:chExt cx="1458075" cy="342900"/>
          </a:xfrm>
        </p:grpSpPr>
        <p:sp>
          <p:nvSpPr>
            <p:cNvPr id="6" name="AutoShape 6"/>
            <p:cNvSpPr/>
            <p:nvPr/>
          </p:nvSpPr>
          <p:spPr>
            <a:xfrm>
              <a:off x="1047272" y="2901562"/>
              <a:ext cx="1458075" cy="342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20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095" y="2939662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7" hasCustomPrompt="1"/>
          </p:nvPr>
        </p:nvSpPr>
        <p:spPr>
          <a:xfrm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8" hasCustomPrompt="1"/>
          </p:nvPr>
        </p:nvSpPr>
        <p:spPr>
          <a:xfrm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9" hasCustomPrompt="1"/>
          </p:nvPr>
        </p:nvSpPr>
        <p:spPr>
          <a:xfrm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0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0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4" name="AutoShape 4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sp>
        <p:nvSpPr>
          <p:cNvPr id="6" name="AutoShape 6"/>
          <p:cNvSpPr>
            <a:spLocks noGrp="1"/>
          </p:cNvSpPr>
          <p:nvPr>
            <p:ph type="body" sz="quarter" idx="30" hasCustomPrompt="1"/>
          </p:nvPr>
        </p:nvSpPr>
        <p:spPr>
          <a:xfrm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1" hasCustomPrompt="1"/>
          </p:nvPr>
        </p:nvSpPr>
        <p:spPr>
          <a:xfrm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5" name="AutoShape 5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id="9" name="Group 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1" name="AutoShape 11"/>
              <p:cNvSpPr/>
              <p:nvPr/>
            </p:nvSpPr>
            <p:spPr>
              <a:xfrm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id="12" name="AutoShape 12"/>
          <p:cNvSpPr>
            <a:spLocks noGrp="1"/>
          </p:cNvSpPr>
          <p:nvPr>
            <p:ph type="pic" sz="quarter" idx="32"/>
          </p:nvPr>
        </p:nvSpPr>
        <p:spPr>
          <a:xfrm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33" hasCustomPrompt="1"/>
          </p:nvPr>
        </p:nvSpPr>
        <p:spPr>
          <a:xfrm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2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4" hasCustomPrompt="1"/>
          </p:nvPr>
        </p:nvSpPr>
        <p:spPr>
          <a:xfrm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5" hasCustomPrompt="1"/>
          </p:nvPr>
        </p:nvSpPr>
        <p:spPr>
          <a:xfrm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6" hasCustomPrompt="1"/>
          </p:nvPr>
        </p:nvSpPr>
        <p:spPr>
          <a:xfrm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7" hasCustomPrompt="1"/>
          </p:nvPr>
        </p:nvSpPr>
        <p:spPr>
          <a:xfrm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4" name="AutoShape 4"/>
          <p:cNvSpPr/>
          <p:nvPr/>
        </p:nvSpPr>
        <p:spPr>
          <a:xfrm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047272" y="2901562"/>
            <a:ext cx="1458075" cy="342900"/>
            <a:chOff x="1047272" y="2901562"/>
            <a:chExt cx="1458075" cy="342900"/>
          </a:xfrm>
        </p:grpSpPr>
        <p:sp>
          <p:nvSpPr>
            <p:cNvPr id="6" name="AutoShape 6"/>
            <p:cNvSpPr/>
            <p:nvPr/>
          </p:nvSpPr>
          <p:spPr>
            <a:xfrm>
              <a:off x="1047272" y="2901562"/>
              <a:ext cx="1458075" cy="342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20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095" y="2939662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8" hasCustomPrompt="1"/>
          </p:nvPr>
        </p:nvSpPr>
        <p:spPr>
          <a:xfrm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9" hasCustomPrompt="1"/>
          </p:nvPr>
        </p:nvSpPr>
        <p:spPr>
          <a:xfrm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0" hasCustomPrompt="1"/>
          </p:nvPr>
        </p:nvSpPr>
        <p:spPr>
          <a:xfrm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0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0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4" name="AutoShape 4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sp>
        <p:nvSpPr>
          <p:cNvPr id="6" name="AutoShape 6"/>
          <p:cNvSpPr>
            <a:spLocks noGrp="1"/>
          </p:cNvSpPr>
          <p:nvPr>
            <p:ph type="body" sz="quarter" idx="41" hasCustomPrompt="1"/>
          </p:nvPr>
        </p:nvSpPr>
        <p:spPr>
          <a:xfrm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" hasCustomPrompt="1"/>
          </p:nvPr>
        </p:nvSpPr>
        <p:spPr>
          <a:xfrm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5" name="AutoShape 5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id="9" name="Group 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1" name="AutoShape 11"/>
              <p:cNvSpPr/>
              <p:nvPr/>
            </p:nvSpPr>
            <p:spPr>
              <a:xfrm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id="12" name="AutoShape 12"/>
          <p:cNvSpPr>
            <a:spLocks noGrp="1"/>
          </p:cNvSpPr>
          <p:nvPr>
            <p:ph type="pic" sz="quarter" idx="43"/>
          </p:nvPr>
        </p:nvSpPr>
        <p:spPr>
          <a:xfrm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44" hasCustomPrompt="1"/>
          </p:nvPr>
        </p:nvSpPr>
        <p:spPr>
          <a:xfrm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2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5" hasCustomPrompt="1"/>
          </p:nvPr>
        </p:nvSpPr>
        <p:spPr>
          <a:xfrm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6" hasCustomPrompt="1"/>
          </p:nvPr>
        </p:nvSpPr>
        <p:spPr>
          <a:xfrm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7" hasCustomPrompt="1"/>
          </p:nvPr>
        </p:nvSpPr>
        <p:spPr>
          <a:xfrm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8" hasCustomPrompt="1"/>
          </p:nvPr>
        </p:nvSpPr>
        <p:spPr>
          <a:xfrm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4" name="AutoShape 4"/>
          <p:cNvSpPr/>
          <p:nvPr/>
        </p:nvSpPr>
        <p:spPr>
          <a:xfrm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047272" y="2901562"/>
            <a:ext cx="1458075" cy="342900"/>
            <a:chOff x="1047272" y="2901562"/>
            <a:chExt cx="1458075" cy="342900"/>
          </a:xfrm>
        </p:grpSpPr>
        <p:sp>
          <p:nvSpPr>
            <p:cNvPr id="6" name="AutoShape 6"/>
            <p:cNvSpPr/>
            <p:nvPr/>
          </p:nvSpPr>
          <p:spPr>
            <a:xfrm>
              <a:off x="1047272" y="2901562"/>
              <a:ext cx="1458075" cy="342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20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095" y="2939662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9" hasCustomPrompt="1"/>
          </p:nvPr>
        </p:nvSpPr>
        <p:spPr>
          <a:xfrm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0" hasCustomPrompt="1"/>
          </p:nvPr>
        </p:nvSpPr>
        <p:spPr>
          <a:xfrm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1" hasCustomPrompt="1"/>
          </p:nvPr>
        </p:nvSpPr>
        <p:spPr>
          <a:xfrm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0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0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4" name="AutoShape 4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sp>
        <p:nvSpPr>
          <p:cNvPr id="6" name="AutoShape 6"/>
          <p:cNvSpPr>
            <a:spLocks noGrp="1"/>
          </p:cNvSpPr>
          <p:nvPr>
            <p:ph type="body" sz="quarter" idx="52" hasCustomPrompt="1"/>
          </p:nvPr>
        </p:nvSpPr>
        <p:spPr>
          <a:xfrm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3" hasCustomPrompt="1"/>
          </p:nvPr>
        </p:nvSpPr>
        <p:spPr>
          <a:xfrm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5" name="AutoShape 5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id="9" name="Group 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1" name="AutoShape 11"/>
              <p:cNvSpPr/>
              <p:nvPr/>
            </p:nvSpPr>
            <p:spPr>
              <a:xfrm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id="12" name="AutoShape 12"/>
          <p:cNvSpPr>
            <a:spLocks noGrp="1"/>
          </p:cNvSpPr>
          <p:nvPr>
            <p:ph type="pic" sz="quarter" idx="54"/>
          </p:nvPr>
        </p:nvSpPr>
        <p:spPr>
          <a:xfrm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55" hasCustomPrompt="1"/>
          </p:nvPr>
        </p:nvSpPr>
        <p:spPr>
          <a:xfrm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2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6" hasCustomPrompt="1"/>
          </p:nvPr>
        </p:nvSpPr>
        <p:spPr>
          <a:xfrm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7" hasCustomPrompt="1"/>
          </p:nvPr>
        </p:nvSpPr>
        <p:spPr>
          <a:xfrm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8" hasCustomPrompt="1"/>
          </p:nvPr>
        </p:nvSpPr>
        <p:spPr>
          <a:xfrm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9" hasCustomPrompt="1"/>
          </p:nvPr>
        </p:nvSpPr>
        <p:spPr>
          <a:xfrm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4" name="AutoShape 4"/>
          <p:cNvSpPr/>
          <p:nvPr/>
        </p:nvSpPr>
        <p:spPr>
          <a:xfrm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047272" y="2901562"/>
            <a:ext cx="1458075" cy="342900"/>
            <a:chOff x="1047272" y="2901562"/>
            <a:chExt cx="1458075" cy="342900"/>
          </a:xfrm>
        </p:grpSpPr>
        <p:sp>
          <p:nvSpPr>
            <p:cNvPr id="6" name="AutoShape 6"/>
            <p:cNvSpPr/>
            <p:nvPr/>
          </p:nvSpPr>
          <p:spPr>
            <a:xfrm>
              <a:off x="1047272" y="2901562"/>
              <a:ext cx="1458075" cy="342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20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095" y="2939662"/>
            <a:ext cx="266700" cy="26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0" hasCustomPrompt="1"/>
          </p:nvPr>
        </p:nvSpPr>
        <p:spPr>
          <a:xfrm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1" hasCustomPrompt="1"/>
          </p:nvPr>
        </p:nvSpPr>
        <p:spPr>
          <a:xfrm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2" hasCustomPrompt="1"/>
          </p:nvPr>
        </p:nvSpPr>
        <p:spPr>
          <a:xfrm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0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0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4" name="AutoShape 4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sp>
        <p:nvSpPr>
          <p:cNvPr id="6" name="AutoShape 6"/>
          <p:cNvSpPr>
            <a:spLocks noGrp="1"/>
          </p:cNvSpPr>
          <p:nvPr>
            <p:ph type="body" sz="quarter" idx="63" hasCustomPrompt="1"/>
          </p:nvPr>
        </p:nvSpPr>
        <p:spPr>
          <a:xfrm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4" hasCustomPrompt="1"/>
          </p:nvPr>
        </p:nvSpPr>
        <p:spPr>
          <a:xfrm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5" name="AutoShape 5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id="9" name="Group 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1" name="AutoShape 11"/>
              <p:cNvSpPr/>
              <p:nvPr/>
            </p:nvSpPr>
            <p:spPr>
              <a:xfrm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id="12" name="AutoShape 12"/>
          <p:cNvSpPr>
            <a:spLocks noGrp="1"/>
          </p:cNvSpPr>
          <p:nvPr>
            <p:ph type="pic" sz="quarter" idx="65"/>
          </p:nvPr>
        </p:nvSpPr>
        <p:spPr>
          <a:xfrm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66" hasCustomPrompt="1"/>
          </p:nvPr>
        </p:nvSpPr>
        <p:spPr>
          <a:xfrm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2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7" hasCustomPrompt="1"/>
          </p:nvPr>
        </p:nvSpPr>
        <p:spPr>
          <a:xfrm>
            <a:off x="2647950" y="1704975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8" hasCustomPrompt="1"/>
          </p:nvPr>
        </p:nvSpPr>
        <p:spPr>
          <a:xfrm>
            <a:off x="1770577" y="2090738"/>
            <a:ext cx="5602847" cy="10477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9" hasCustomPrompt="1"/>
          </p:nvPr>
        </p:nvSpPr>
        <p:spPr>
          <a:xfrm>
            <a:off x="647686" y="3137782"/>
            <a:ext cx="4084082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0" hasCustomPrompt="1"/>
          </p:nvPr>
        </p:nvSpPr>
        <p:spPr>
          <a:xfrm>
            <a:off x="697273" y="3965183"/>
            <a:ext cx="4040144" cy="533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sp>
        <p:nvSpPr>
          <p:cNvPr id="4" name="AutoShape 4"/>
          <p:cNvSpPr/>
          <p:nvPr/>
        </p:nvSpPr>
        <p:spPr>
          <a:xfrm>
            <a:off x="535820" y="2996812"/>
            <a:ext cx="28575" cy="1295400"/>
          </a:xfrm>
          <a:prstGeom prst="roundRect">
            <a:avLst>
              <a:gd name="adj" fmla="val 186514"/>
            </a:avLst>
          </a:prstGeom>
          <a:gradFill>
            <a:gsLst>
              <a:gs pos="0">
                <a:srgbClr val="D284E8">
                  <a:alpha val="100000"/>
                </a:srgbClr>
              </a:gs>
              <a:gs pos="33000">
                <a:srgbClr val="926CF2">
                  <a:alpha val="100000"/>
                </a:srgbClr>
              </a:gs>
              <a:gs pos="67000">
                <a:srgbClr val="6AC4F8">
                  <a:alpha val="100000"/>
                </a:srgbClr>
              </a:gs>
              <a:gs pos="100000">
                <a:srgbClr val="4560F5">
                  <a:alpha val="100000"/>
                </a:srgbClr>
              </a:gs>
            </a:gsLst>
            <a:lin ang="5400000"/>
          </a:gradFill>
          <a:ln w="508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5" y="2920612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1" hasCustomPrompt="1"/>
          </p:nvPr>
        </p:nvSpPr>
        <p:spPr>
          <a:xfrm>
            <a:off x="2647950" y="400050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2" hasCustomPrompt="1"/>
          </p:nvPr>
        </p:nvSpPr>
        <p:spPr>
          <a:xfrm>
            <a:off x="2647950" y="705917"/>
            <a:ext cx="3848100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13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35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85750"/>
            <a:ext cx="1424940" cy="323850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3" hasCustomPrompt="1"/>
          </p:nvPr>
        </p:nvSpPr>
        <p:spPr>
          <a:xfrm>
            <a:off x="400050" y="756685"/>
            <a:ext cx="3239237" cy="7048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0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000" b="1" i="0" u="none" strike="noStrike">
                <a:solidFill>
                  <a:srgbClr val="FFFFFF"/>
                </a:solidFill>
              </a:rPr>
              <a:t>Your Title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4" name="AutoShape 4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sp>
        <p:nvSpPr>
          <p:cNvPr id="6" name="AutoShape 6"/>
          <p:cNvSpPr>
            <a:spLocks noGrp="1"/>
          </p:cNvSpPr>
          <p:nvPr>
            <p:ph type="body" sz="quarter" idx="74" hasCustomPrompt="1"/>
          </p:nvPr>
        </p:nvSpPr>
        <p:spPr>
          <a:xfrm>
            <a:off x="400050" y="1297514"/>
            <a:ext cx="3848100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8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FFFFFF">
                    <a:alpha val="49804"/>
                  </a:srgbClr>
                </a:solidFill>
              </a:rPr>
              <a:t>Enter a brief description to provide context to your audience. 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9283" y="1169247"/>
            <a:ext cx="7464011" cy="2805006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5" hasCustomPrompt="1"/>
          </p:nvPr>
        </p:nvSpPr>
        <p:spPr>
          <a:xfrm>
            <a:off x="4179309" y="2069293"/>
            <a:ext cx="3552187" cy="8096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6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Your Title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3181" y="-2368162"/>
            <a:ext cx="1461322" cy="2368162"/>
            <a:chOff x="213181" y="-2368162"/>
            <a:chExt cx="1461322" cy="2368162"/>
          </a:xfrm>
        </p:grpSpPr>
        <p:sp>
          <p:nvSpPr>
            <p:cNvPr id="5" name="AutoShape 5"/>
            <p:cNvSpPr/>
            <p:nvPr/>
          </p:nvSpPr>
          <p:spPr>
            <a:xfrm>
              <a:off x="213181" y="-2368162"/>
              <a:ext cx="1461322" cy="32385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1" i="0" u="none" strike="noStrike">
                  <a:solidFill>
                    <a:srgbClr val="FFFFFF"/>
                  </a:solidFill>
                </a:rPr>
                <a:t>LOGO</a:t>
              </a:r>
              <a:endParaRPr lang="en-US" sz="110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95" y="-2339587"/>
            <a:ext cx="266700" cy="26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41929" y="623336"/>
            <a:ext cx="1315227" cy="1315227"/>
            <a:chOff x="441929" y="623336"/>
            <a:chExt cx="1315227" cy="131522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9" y="623336"/>
              <a:ext cx="1315227" cy="1315227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id="9" name="Group 9"/>
            <p:cNvGrpSpPr/>
            <p:nvPr/>
          </p:nvGrpSpPr>
          <p:grpSpPr>
            <a:xfrm>
              <a:off x="838968" y="1111342"/>
              <a:ext cx="637354" cy="637354"/>
              <a:chOff x="838968" y="1111342"/>
              <a:chExt cx="637354" cy="637354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838968" y="1111342"/>
                <a:ext cx="637354" cy="63735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1" name="AutoShape 11"/>
              <p:cNvSpPr/>
              <p:nvPr/>
            </p:nvSpPr>
            <p:spPr>
              <a:xfrm>
                <a:off x="849769" y="1122143"/>
                <a:ext cx="615752" cy="615752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sp>
        <p:nvSpPr>
          <p:cNvPr id="12" name="AutoShape 12"/>
          <p:cNvSpPr>
            <a:spLocks noGrp="1"/>
          </p:cNvSpPr>
          <p:nvPr>
            <p:ph type="pic" sz="quarter" idx="76"/>
          </p:nvPr>
        </p:nvSpPr>
        <p:spPr>
          <a:xfrm>
            <a:off x="1246801" y="1571625"/>
            <a:ext cx="2000250" cy="200025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77" hasCustomPrompt="1"/>
          </p:nvPr>
        </p:nvSpPr>
        <p:spPr>
          <a:xfrm>
            <a:off x="4188834" y="2733503"/>
            <a:ext cx="2620416" cy="419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l">
              <a:defRPr sz="1200" b="0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FFFFFF">
                    <a:alpha val="49804"/>
                  </a:srgbClr>
                </a:solidFill>
              </a:rPr>
              <a:t>Subtitle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100F15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100F15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100F15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100F15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100F15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100F15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100F15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svg"/><Relationship Id="rId3" Type="http://schemas.openxmlformats.org/officeDocument/2006/relationships/image" Target="../media/image6.png"/><Relationship Id="rId7" Type="http://schemas.openxmlformats.org/officeDocument/2006/relationships/image" Target="../media/image49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6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6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2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svg"/><Relationship Id="rId11" Type="http://schemas.openxmlformats.org/officeDocument/2006/relationships/image" Target="../media/image40.svg"/><Relationship Id="rId5" Type="http://schemas.openxmlformats.org/officeDocument/2006/relationships/image" Target="../media/image35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4.svg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61348" y="2171700"/>
            <a:ext cx="6021305" cy="8001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4800" b="1" i="0" u="none" strike="noStrike">
                <a:solidFill>
                  <a:srgbClr val="FFFFFF"/>
                </a:solidFill>
              </a:rPr>
              <a:t>Bank of Chain </a:t>
            </a:r>
            <a:r>
              <a:rPr lang="en-US" sz="2400" b="1" i="0" u="none" strike="noStrike">
                <a:solidFill>
                  <a:srgbClr val="FFFFFF"/>
                </a:solidFill>
              </a:rPr>
              <a:t>On Aptos</a:t>
            </a:r>
            <a:endParaRPr lang="en-US"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1535" y="981779"/>
            <a:ext cx="8580929" cy="3705714"/>
          </a:xfrm>
          <a:prstGeom prst="roundRect">
            <a:avLst>
              <a:gd name="adj" fmla="val 6168"/>
            </a:avLst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1440000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450604" y="1726027"/>
            <a:ext cx="2713719" cy="2705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  <a:defRPr/>
            </a:pPr>
            <a:r>
              <a:rPr lang="en-US" sz="1200" b="0" i="0" u="none" strike="noStrike">
                <a:solidFill>
                  <a:srgbClr val="FFFFFF"/>
                </a:solidFill>
              </a:rPr>
              <a:t>Allocate funds preferentially to high-yield liquidity pools.</a:t>
            </a:r>
            <a:endParaRPr lang="en-US" sz="1100"/>
          </a:p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200" b="0" i="0" u="none" strike="noStrike">
                <a:solidFill>
                  <a:srgbClr val="FFFFFF"/>
                </a:solidFill>
              </a:rPr>
              <a:t>Limit pool investments to </a:t>
            </a:r>
            <a:r>
              <a:rPr lang="en-US" sz="1200" b="0" i="0" u="none" strike="noStrike">
                <a:solidFill>
                  <a:srgbClr val="FF00D7"/>
                </a:solidFill>
              </a:rPr>
              <a:t>30%</a:t>
            </a:r>
            <a:r>
              <a:rPr lang="en-US" sz="1200" b="0" i="0" u="none" strike="noStrike">
                <a:solidFill>
                  <a:srgbClr val="FFFFFF"/>
                </a:solidFill>
              </a:rPr>
              <a:t> of total assets.</a:t>
            </a:r>
          </a:p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200" b="0" i="0" u="none" strike="noStrike">
                <a:solidFill>
                  <a:srgbClr val="FFFFFF"/>
                </a:solidFill>
              </a:rPr>
              <a:t>Ensure pool investments do not exceed </a:t>
            </a:r>
            <a:r>
              <a:rPr lang="en-US" sz="1200" b="0" i="0" u="none" strike="noStrike">
                <a:solidFill>
                  <a:srgbClr val="FF00D7"/>
                </a:solidFill>
              </a:rPr>
              <a:t>50%</a:t>
            </a:r>
            <a:r>
              <a:rPr lang="en-US" sz="1200" b="0" i="0" u="none" strike="noStrike">
                <a:solidFill>
                  <a:srgbClr val="FFFFFF"/>
                </a:solidFill>
              </a:rPr>
              <a:t> of locked positions.</a:t>
            </a:r>
          </a:p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200" b="0" i="0" u="none" strike="noStrike">
                <a:solidFill>
                  <a:srgbClr val="FFFFFF"/>
                </a:solidFill>
              </a:rPr>
              <a:t>Aggregate investments in a protocol's pools should cap at </a:t>
            </a:r>
            <a:r>
              <a:rPr lang="en-US" sz="1200" b="0" i="0" u="none" strike="noStrike">
                <a:solidFill>
                  <a:srgbClr val="FF00D7"/>
                </a:solidFill>
              </a:rPr>
              <a:t>40%</a:t>
            </a:r>
            <a:r>
              <a:rPr lang="en-US" sz="1200" b="0" i="0" u="none" strike="noStrike">
                <a:solidFill>
                  <a:srgbClr val="FFFFFF"/>
                </a:solidFill>
              </a:rPr>
              <a:t> of total assets.</a:t>
            </a:r>
          </a:p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200" b="0" i="0" u="none" strike="noStrike">
                <a:solidFill>
                  <a:srgbClr val="FFFFFF"/>
                </a:solidFill>
              </a:rPr>
              <a:t>egularly assess earnings and rebalance funds for net benefit.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81850" y="1364411"/>
            <a:ext cx="5318619" cy="2940450"/>
          </a:xfrm>
          <a:prstGeom prst="roundRect">
            <a:avLst>
              <a:gd name="adj" fmla="val 5182"/>
            </a:avLst>
          </a:prstGeom>
          <a:ln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341396" y="1202430"/>
            <a:ext cx="2334404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50" b="1" i="0" u="none" strike="noStrike">
                <a:solidFill>
                  <a:srgbClr val="FFFFFF"/>
                </a:solidFill>
              </a:rPr>
              <a:t>Funding Allocation Rules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2580464" y="271324"/>
            <a:ext cx="3848100" cy="495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</a:rPr>
              <a:t>Safe：Risk Management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9214" y="2730256"/>
            <a:ext cx="858092" cy="858092"/>
            <a:chOff x="3469214" y="2730256"/>
            <a:chExt cx="858092" cy="858092"/>
          </a:xfrm>
        </p:grpSpPr>
        <p:grpSp>
          <p:nvGrpSpPr>
            <p:cNvPr id="3" name="Group 3"/>
            <p:cNvGrpSpPr/>
            <p:nvPr/>
          </p:nvGrpSpPr>
          <p:grpSpPr>
            <a:xfrm>
              <a:off x="3469214" y="2730256"/>
              <a:ext cx="858092" cy="858092"/>
              <a:chOff x="3469214" y="2730256"/>
              <a:chExt cx="858092" cy="858092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469214" y="2730256"/>
                <a:ext cx="858092" cy="858092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>
                <a:off x="3483755" y="2744798"/>
                <a:ext cx="829009" cy="829009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873" y="2928915"/>
            <a:ext cx="460774" cy="4607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469214" y="1523664"/>
            <a:ext cx="826466" cy="826466"/>
            <a:chOff x="3469214" y="1523664"/>
            <a:chExt cx="826466" cy="826466"/>
          </a:xfrm>
        </p:grpSpPr>
        <p:grpSp>
          <p:nvGrpSpPr>
            <p:cNvPr id="8" name="Group 8"/>
            <p:cNvGrpSpPr/>
            <p:nvPr/>
          </p:nvGrpSpPr>
          <p:grpSpPr>
            <a:xfrm>
              <a:off x="3469214" y="1523664"/>
              <a:ext cx="826466" cy="826466"/>
              <a:chOff x="3469214" y="1523664"/>
              <a:chExt cx="826466" cy="826466"/>
            </a:xfrm>
          </p:grpSpPr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469214" y="1523664"/>
                <a:ext cx="826466" cy="826466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0" name="AutoShape 10"/>
              <p:cNvSpPr/>
              <p:nvPr/>
            </p:nvSpPr>
            <p:spPr>
              <a:xfrm>
                <a:off x="3483219" y="1537670"/>
                <a:ext cx="798454" cy="798454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0551" y="1715002"/>
            <a:ext cx="443791" cy="44379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3469214" y="263561"/>
            <a:ext cx="912404" cy="912404"/>
            <a:chOff x="3469214" y="263561"/>
            <a:chExt cx="912404" cy="912404"/>
          </a:xfrm>
        </p:grpSpPr>
        <p:grpSp>
          <p:nvGrpSpPr>
            <p:cNvPr id="13" name="Group 13"/>
            <p:cNvGrpSpPr/>
            <p:nvPr/>
          </p:nvGrpSpPr>
          <p:grpSpPr>
            <a:xfrm>
              <a:off x="3469214" y="263561"/>
              <a:ext cx="912404" cy="912404"/>
              <a:chOff x="3469214" y="263561"/>
              <a:chExt cx="912404" cy="912404"/>
            </a:xfrm>
          </p:grpSpPr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469214" y="263561"/>
                <a:ext cx="912404" cy="91240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5" name="AutoShape 15"/>
              <p:cNvSpPr/>
              <p:nvPr/>
            </p:nvSpPr>
            <p:spPr>
              <a:xfrm>
                <a:off x="3484676" y="279024"/>
                <a:ext cx="881480" cy="881480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4598" y="478946"/>
            <a:ext cx="481635" cy="48163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4390110" y="209909"/>
            <a:ext cx="4509847" cy="949083"/>
            <a:chOff x="4390110" y="209909"/>
            <a:chExt cx="4509847" cy="949083"/>
          </a:xfrm>
        </p:grpSpPr>
        <p:sp>
          <p:nvSpPr>
            <p:cNvPr id="18" name="AutoShape 18"/>
            <p:cNvSpPr/>
            <p:nvPr/>
          </p:nvSpPr>
          <p:spPr>
            <a:xfrm>
              <a:off x="4499407" y="511292"/>
              <a:ext cx="4400550" cy="6477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200" b="0" i="0" u="none" strike="noStrike">
                  <a:solidFill>
                    <a:srgbClr val="FFFFFF">
                      <a:alpha val="69804"/>
                    </a:srgbClr>
                  </a:solidFill>
                </a:rPr>
                <a:t>Integrate DeFi protocols with a proven track record of good, safe, and high-yield performance.</a:t>
              </a:r>
              <a:endParaRPr lang="en-US" sz="1100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4390110" y="209909"/>
              <a:ext cx="4399513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350" b="1" i="0" u="none" strike="noStrike">
                  <a:solidFill>
                    <a:srgbClr val="FFFFFF"/>
                  </a:solidFill>
                </a:rPr>
                <a:t>Integrate high-quality DeFi protocols</a:t>
              </a:r>
              <a:endParaRPr lang="en-US" sz="11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390110" y="1443974"/>
            <a:ext cx="4935780" cy="922100"/>
            <a:chOff x="4390110" y="1443974"/>
            <a:chExt cx="4935780" cy="922100"/>
          </a:xfrm>
        </p:grpSpPr>
        <p:sp>
          <p:nvSpPr>
            <p:cNvPr id="21" name="AutoShape 21"/>
            <p:cNvSpPr/>
            <p:nvPr/>
          </p:nvSpPr>
          <p:spPr>
            <a:xfrm>
              <a:off x="4572000" y="1718374"/>
              <a:ext cx="4753890" cy="6477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200" b="0" i="0" u="none" strike="noStrike">
                  <a:solidFill>
                    <a:srgbClr val="FFFFFF">
                      <a:alpha val="69804"/>
                    </a:srgbClr>
                  </a:solidFill>
                </a:rPr>
                <a:t>Leveraging the low GAS characteristics of the Aptos blockchain, enable automated and swift harvesting and reinvestment.</a:t>
              </a:r>
              <a:endParaRPr lang="en-US" sz="1100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4390110" y="1443974"/>
              <a:ext cx="4753890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350" b="1" i="0" u="none" strike="noStrike">
                  <a:solidFill>
                    <a:srgbClr val="FFFFFF"/>
                  </a:solidFill>
                </a:rPr>
                <a:t>Earn compound interest via Automatically reinvest</a:t>
              </a:r>
              <a:endParaRPr lang="en-US" sz="11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390110" y="2599581"/>
            <a:ext cx="4900540" cy="1157940"/>
            <a:chOff x="4390110" y="2599581"/>
            <a:chExt cx="4900540" cy="1157940"/>
          </a:xfrm>
        </p:grpSpPr>
        <p:sp>
          <p:nvSpPr>
            <p:cNvPr id="24" name="AutoShape 24"/>
            <p:cNvSpPr/>
            <p:nvPr/>
          </p:nvSpPr>
          <p:spPr>
            <a:xfrm>
              <a:off x="4572000" y="2881221"/>
              <a:ext cx="4718650" cy="876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200" b="0" i="0" u="none" strike="noStrike">
                  <a:solidFill>
                    <a:srgbClr val="FFFFFF">
                      <a:alpha val="69804"/>
                    </a:srgbClr>
                  </a:solidFill>
                </a:rPr>
                <a:t>The Keeper algorithm predicts the weight of rewards distribution for the next period, prioritizing allocation to liquidity pools with higher yields.</a:t>
              </a:r>
              <a:endParaRPr lang="en-US" sz="1100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4390110" y="2599581"/>
              <a:ext cx="3973561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350" b="1" i="0" u="none" strike="noStrike">
                  <a:solidFill>
                    <a:srgbClr val="FFFFFF"/>
                  </a:solidFill>
                </a:rPr>
                <a:t>Automated and rapid portfolio rebalancing</a:t>
              </a:r>
              <a:endParaRPr lang="en-US" sz="110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469214" y="3941081"/>
            <a:ext cx="858092" cy="858092"/>
            <a:chOff x="3469214" y="3941081"/>
            <a:chExt cx="858092" cy="858092"/>
          </a:xfrm>
        </p:grpSpPr>
        <p:grpSp>
          <p:nvGrpSpPr>
            <p:cNvPr id="27" name="Group 27"/>
            <p:cNvGrpSpPr/>
            <p:nvPr/>
          </p:nvGrpSpPr>
          <p:grpSpPr>
            <a:xfrm>
              <a:off x="3469214" y="3941081"/>
              <a:ext cx="858092" cy="858092"/>
              <a:chOff x="3469214" y="3941081"/>
              <a:chExt cx="858092" cy="858092"/>
            </a:xfrm>
          </p:grpSpPr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469214" y="3941081"/>
                <a:ext cx="858092" cy="858092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29" name="AutoShape 29"/>
              <p:cNvSpPr/>
              <p:nvPr/>
            </p:nvSpPr>
            <p:spPr>
              <a:xfrm>
                <a:off x="3483755" y="3955623"/>
                <a:ext cx="829009" cy="829009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7873" y="4139740"/>
            <a:ext cx="460774" cy="460774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4390110" y="3806663"/>
            <a:ext cx="4900540" cy="1148975"/>
            <a:chOff x="4390110" y="3806663"/>
            <a:chExt cx="4900540" cy="1148975"/>
          </a:xfrm>
        </p:grpSpPr>
        <p:sp>
          <p:nvSpPr>
            <p:cNvPr id="32" name="AutoShape 32"/>
            <p:cNvSpPr/>
            <p:nvPr/>
          </p:nvSpPr>
          <p:spPr>
            <a:xfrm>
              <a:off x="4575775" y="4079338"/>
              <a:ext cx="4714875" cy="876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200" b="0" i="0" u="none" strike="noStrike">
                  <a:solidFill>
                    <a:srgbClr val="FFFFFF">
                      <a:alpha val="69804"/>
                    </a:srgbClr>
                  </a:solidFill>
                </a:rPr>
                <a:t>Continuously monitor new projects, promptly integrate qualified new protocols, ensuring the platform's sustained and robust high returns.</a:t>
              </a:r>
              <a:endParaRPr lang="en-US" sz="1100"/>
            </a:p>
          </p:txBody>
        </p:sp>
        <p:sp>
          <p:nvSpPr>
            <p:cNvPr id="33" name="AutoShape 33"/>
            <p:cNvSpPr/>
            <p:nvPr/>
          </p:nvSpPr>
          <p:spPr>
            <a:xfrm>
              <a:off x="4390110" y="3806663"/>
              <a:ext cx="3524250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350" b="1" i="0" u="none" strike="noStrike">
                  <a:solidFill>
                    <a:srgbClr val="FFFFFF"/>
                  </a:solidFill>
                </a:rPr>
                <a:t>Continuous and rapid updates</a:t>
              </a:r>
              <a:endParaRPr lang="en-US" sz="1100"/>
            </a:p>
          </p:txBody>
        </p:sp>
      </p:grpSp>
      <p:sp>
        <p:nvSpPr>
          <p:cNvPr id="34" name="AutoShape 34"/>
          <p:cNvSpPr/>
          <p:nvPr/>
        </p:nvSpPr>
        <p:spPr>
          <a:xfrm>
            <a:off x="829813" y="592673"/>
            <a:ext cx="1809750" cy="60007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</a:rPr>
              <a:t>Efficiency</a:t>
            </a:r>
            <a:endParaRPr lang="en-US" sz="1100"/>
          </a:p>
        </p:txBody>
      </p:sp>
      <p:grpSp>
        <p:nvGrpSpPr>
          <p:cNvPr id="35" name="Group 35"/>
          <p:cNvGrpSpPr/>
          <p:nvPr/>
        </p:nvGrpSpPr>
        <p:grpSpPr>
          <a:xfrm>
            <a:off x="557570" y="1566030"/>
            <a:ext cx="2332318" cy="2332318"/>
            <a:chOff x="557570" y="1566030"/>
            <a:chExt cx="2332318" cy="233231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70" y="1566030"/>
              <a:ext cx="2332318" cy="2332318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id="38" name="Group 38"/>
            <p:cNvGrpSpPr/>
            <p:nvPr/>
          </p:nvGrpSpPr>
          <p:grpSpPr>
            <a:xfrm>
              <a:off x="841580" y="1839080"/>
              <a:ext cx="1786217" cy="1786217"/>
              <a:chOff x="841580" y="1839080"/>
              <a:chExt cx="1786217" cy="1786217"/>
            </a:xfrm>
          </p:grpSpPr>
          <p:pic>
            <p:nvPicPr>
              <p:cNvPr id="39" name="Picture 39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841580" y="1839080"/>
                <a:ext cx="1786217" cy="1786217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40" name="AutoShape 40"/>
              <p:cNvSpPr/>
              <p:nvPr/>
            </p:nvSpPr>
            <p:spPr>
              <a:xfrm>
                <a:off x="871850" y="1869350"/>
                <a:ext cx="1725677" cy="1725677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342" y="1101842"/>
            <a:ext cx="3260693" cy="3260693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151" y="2273651"/>
            <a:ext cx="917075" cy="917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06889" y="771867"/>
            <a:ext cx="3048000" cy="4371633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3" hasCustomPrompt="1"/>
          </p:nvPr>
        </p:nvSpPr>
        <p:spPr>
          <a:xfrm>
            <a:off x="798237" y="2315864"/>
            <a:ext cx="5510232" cy="1009650"/>
          </a:xfrm>
          <a:prstGeom prst="rect">
            <a:avLst/>
          </a:prstGeom>
        </p:spPr>
        <p:txBody>
          <a:bodyPr lIns="95250" tIns="95250" rIns="95250" bIns="95250">
            <a:noAutofit/>
          </a:bodyPr>
          <a:lstStyle>
            <a:lvl1pPr algn="l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Add-on Features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3746" y="1295988"/>
            <a:ext cx="2333625" cy="657225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350" b="1" i="0" u="none" strike="noStrike">
                <a:solidFill>
                  <a:srgbClr val="FFFFFF"/>
                </a:solidFill>
              </a:rPr>
              <a:t>Users' earnings are transparent &amp; visible</a:t>
            </a:r>
            <a:endParaRPr lang="en-US" sz="1100"/>
          </a:p>
        </p:txBody>
      </p:sp>
      <p:grpSp>
        <p:nvGrpSpPr>
          <p:cNvPr id="3" name="Group 3"/>
          <p:cNvGrpSpPr/>
          <p:nvPr/>
        </p:nvGrpSpPr>
        <p:grpSpPr>
          <a:xfrm>
            <a:off x="2899145" y="790116"/>
            <a:ext cx="3396969" cy="1668969"/>
            <a:chOff x="2899145" y="790116"/>
            <a:chExt cx="3396969" cy="1668969"/>
          </a:xfrm>
        </p:grpSpPr>
        <p:sp>
          <p:nvSpPr>
            <p:cNvPr id="4" name="AutoShape 4"/>
            <p:cNvSpPr/>
            <p:nvPr/>
          </p:nvSpPr>
          <p:spPr>
            <a:xfrm>
              <a:off x="2899145" y="790116"/>
              <a:ext cx="3396969" cy="1668969"/>
            </a:xfrm>
            <a:prstGeom prst="roundRect">
              <a:avLst>
                <a:gd name="adj" fmla="val 13697"/>
              </a:avLst>
            </a:prstGeom>
            <a:noFill/>
            <a:ln w="25400">
              <a:gradFill>
                <a:gsLst>
                  <a:gs pos="0">
                    <a:srgbClr val="D284E8">
                      <a:alpha val="100000"/>
                    </a:srgbClr>
                  </a:gs>
                  <a:gs pos="33000">
                    <a:srgbClr val="926CF2">
                      <a:alpha val="100000"/>
                    </a:srgbClr>
                  </a:gs>
                  <a:gs pos="67000">
                    <a:srgbClr val="6AC4F8">
                      <a:alpha val="100000"/>
                    </a:srgbClr>
                  </a:gs>
                  <a:gs pos="100000">
                    <a:srgbClr val="4560F5">
                      <a:alpha val="100000"/>
                    </a:srgbClr>
                  </a:gs>
                </a:gsLst>
                <a:lin ang="14400000"/>
              </a:gradFill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985652" y="881300"/>
              <a:ext cx="3224725" cy="1476003"/>
            </a:xfrm>
            <a:prstGeom prst="roundRect">
              <a:avLst>
                <a:gd name="adj" fmla="val 10325"/>
              </a:avLst>
            </a:prstGeom>
            <a:ln>
              <a:noFill/>
              <a:prstDash val="solid"/>
            </a:ln>
          </p:spPr>
        </p:pic>
      </p:grpSp>
      <p:sp>
        <p:nvSpPr>
          <p:cNvPr id="6" name="AutoShape 6"/>
          <p:cNvSpPr/>
          <p:nvPr/>
        </p:nvSpPr>
        <p:spPr>
          <a:xfrm>
            <a:off x="1897243" y="248587"/>
            <a:ext cx="2949602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350" b="1" i="0" u="none" strike="noStrike">
                <a:solidFill>
                  <a:srgbClr val="FFFFFF"/>
                </a:solidFill>
              </a:rPr>
              <a:t>Detailed Info Dashboard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153746" y="3537101"/>
            <a:ext cx="270510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350" b="1" i="0" u="none" strike="noStrike">
                <a:solidFill>
                  <a:srgbClr val="FFFFFF"/>
                </a:solidFill>
              </a:rPr>
              <a:t>Protocol's earnings are transparent  &amp; visible</a:t>
            </a:r>
            <a:endParaRPr lang="en-US" sz="1100"/>
          </a:p>
        </p:txBody>
      </p:sp>
      <p:grpSp>
        <p:nvGrpSpPr>
          <p:cNvPr id="8" name="Group 8"/>
          <p:cNvGrpSpPr/>
          <p:nvPr/>
        </p:nvGrpSpPr>
        <p:grpSpPr>
          <a:xfrm>
            <a:off x="2899145" y="2756075"/>
            <a:ext cx="6166396" cy="2219276"/>
            <a:chOff x="2899145" y="2756075"/>
            <a:chExt cx="6166396" cy="2219276"/>
          </a:xfrm>
        </p:grpSpPr>
        <p:sp>
          <p:nvSpPr>
            <p:cNvPr id="9" name="AutoShape 9"/>
            <p:cNvSpPr/>
            <p:nvPr/>
          </p:nvSpPr>
          <p:spPr>
            <a:xfrm>
              <a:off x="2899145" y="2756075"/>
              <a:ext cx="6166396" cy="2219276"/>
            </a:xfrm>
            <a:prstGeom prst="roundRect">
              <a:avLst>
                <a:gd name="adj" fmla="val 10300"/>
              </a:avLst>
            </a:prstGeom>
            <a:noFill/>
            <a:ln w="25400">
              <a:gradFill>
                <a:gsLst>
                  <a:gs pos="0">
                    <a:srgbClr val="D284E8">
                      <a:alpha val="100000"/>
                    </a:srgbClr>
                  </a:gs>
                  <a:gs pos="33000">
                    <a:srgbClr val="926CF2">
                      <a:alpha val="100000"/>
                    </a:srgbClr>
                  </a:gs>
                  <a:gs pos="67000">
                    <a:srgbClr val="6AC4F8">
                      <a:alpha val="100000"/>
                    </a:srgbClr>
                  </a:gs>
                  <a:gs pos="100000">
                    <a:srgbClr val="4560F5">
                      <a:alpha val="100000"/>
                    </a:srgbClr>
                  </a:gs>
                </a:gsLst>
                <a:lin ang="14400000"/>
              </a:gradFill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292" t="6504" r="1011" b="14542"/>
            <a:stretch>
              <a:fillRect/>
            </a:stretch>
          </p:blipFill>
          <p:spPr>
            <a:xfrm>
              <a:off x="2975319" y="2857326"/>
              <a:ext cx="6014050" cy="2016774"/>
            </a:xfrm>
            <a:prstGeom prst="roundRect">
              <a:avLst>
                <a:gd name="adj" fmla="val 7556"/>
              </a:avLst>
            </a:prstGeom>
            <a:ln>
              <a:noFill/>
              <a:prstDash val="solid"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08424" y="325564"/>
            <a:ext cx="5004691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50" b="1" i="0" u="none" strike="noStrike">
                <a:solidFill>
                  <a:srgbClr val="FFFFFF"/>
                </a:solidFill>
              </a:rPr>
              <a:t>Comprehensive Underlying Strategy Information</a:t>
            </a:r>
            <a:endParaRPr lang="en-US" sz="1100"/>
          </a:p>
        </p:txBody>
      </p:sp>
      <p:grpSp>
        <p:nvGrpSpPr>
          <p:cNvPr id="3" name="Group 3"/>
          <p:cNvGrpSpPr/>
          <p:nvPr/>
        </p:nvGrpSpPr>
        <p:grpSpPr>
          <a:xfrm>
            <a:off x="1217230" y="744664"/>
            <a:ext cx="7173252" cy="4288426"/>
            <a:chOff x="1217230" y="744664"/>
            <a:chExt cx="7173252" cy="4288426"/>
          </a:xfrm>
        </p:grpSpPr>
        <p:sp>
          <p:nvSpPr>
            <p:cNvPr id="4" name="AutoShape 4"/>
            <p:cNvSpPr/>
            <p:nvPr/>
          </p:nvSpPr>
          <p:spPr>
            <a:xfrm>
              <a:off x="1217230" y="744664"/>
              <a:ext cx="7173252" cy="4288426"/>
            </a:xfrm>
            <a:prstGeom prst="roundRect">
              <a:avLst>
                <a:gd name="adj" fmla="val 5330"/>
              </a:avLst>
            </a:prstGeom>
            <a:noFill/>
            <a:ln w="25400">
              <a:gradFill>
                <a:gsLst>
                  <a:gs pos="0">
                    <a:srgbClr val="D284E8">
                      <a:alpha val="100000"/>
                    </a:srgbClr>
                  </a:gs>
                  <a:gs pos="33000">
                    <a:srgbClr val="926CF2">
                      <a:alpha val="100000"/>
                    </a:srgbClr>
                  </a:gs>
                  <a:gs pos="67000">
                    <a:srgbClr val="6AC4F8">
                      <a:alpha val="100000"/>
                    </a:srgbClr>
                  </a:gs>
                  <a:gs pos="100000">
                    <a:srgbClr val="4560F5">
                      <a:alpha val="100000"/>
                    </a:srgbClr>
                  </a:gs>
                </a:gsLst>
                <a:lin ang="14400000"/>
              </a:gradFill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423495" y="915434"/>
              <a:ext cx="6733119" cy="3884395"/>
            </a:xfrm>
            <a:prstGeom prst="roundRect">
              <a:avLst>
                <a:gd name="adj" fmla="val 3923"/>
              </a:avLst>
            </a:prstGeom>
            <a:ln>
              <a:noFill/>
              <a:prstDash val="solid"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06889" y="771867"/>
            <a:ext cx="3048000" cy="4371633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671799" y="2195299"/>
            <a:ext cx="5173064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4800" b="1" i="0" u="none" strike="noStrike">
                <a:solidFill>
                  <a:srgbClr val="FFFFFF"/>
                </a:solidFill>
              </a:rPr>
              <a:t>More</a:t>
            </a:r>
            <a:endParaRPr lang="en-US"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20173" y="1330517"/>
            <a:ext cx="6161879" cy="876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Char char="•"/>
              <a:defRPr/>
            </a:pPr>
            <a:r>
              <a:rPr lang="en-US" sz="1200" b="0" i="0" u="none" strike="noStrike">
                <a:solidFill>
                  <a:srgbClr val="FFFFFF">
                    <a:alpha val="69804"/>
                  </a:srgbClr>
                </a:solidFill>
              </a:rPr>
              <a:t>The USDi Vault offers principal-protected financial earnings based on stablecoins. </a:t>
            </a:r>
            <a:endParaRPr lang="en-US" sz="1100"/>
          </a:p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sz="1200" b="0" i="0" u="none" strike="noStrike">
                <a:solidFill>
                  <a:srgbClr val="FFFFFF">
                    <a:alpha val="69804"/>
                  </a:srgbClr>
                </a:solidFill>
              </a:rPr>
              <a:t>The APTi Vault provides not only financial returns based on the APT token but also the potential for token value appreciation.</a:t>
            </a:r>
          </a:p>
        </p:txBody>
      </p:sp>
      <p:sp>
        <p:nvSpPr>
          <p:cNvPr id="3" name="AutoShape 3"/>
          <p:cNvSpPr/>
          <p:nvPr/>
        </p:nvSpPr>
        <p:spPr>
          <a:xfrm>
            <a:off x="2199903" y="835217"/>
            <a:ext cx="3845735" cy="495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0" i="0" u="none" strike="noStrike">
                <a:solidFill>
                  <a:srgbClr val="FFFFFF"/>
                </a:solidFill>
              </a:rPr>
              <a:t>Offering Multiple Vault Options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1640933" y="835217"/>
            <a:ext cx="704850" cy="495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gradFill>
                  <a:gsLst>
                    <a:gs pos="0">
                      <a:srgbClr val="D284E8">
                        <a:alpha val="100000"/>
                      </a:srgbClr>
                    </a:gs>
                    <a:gs pos="33000">
                      <a:srgbClr val="926CF2">
                        <a:alpha val="100000"/>
                      </a:srgbClr>
                    </a:gs>
                    <a:gs pos="67000">
                      <a:srgbClr val="6AC4F8">
                        <a:alpha val="100000"/>
                      </a:srgbClr>
                    </a:gs>
                    <a:gs pos="100000">
                      <a:srgbClr val="4560F5">
                        <a:alpha val="100000"/>
                      </a:srgbClr>
                    </a:gs>
                  </a:gsLst>
                  <a:lin ang="19800000"/>
                </a:gradFill>
              </a:rPr>
              <a:t>01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2220173" y="2869209"/>
            <a:ext cx="5939225" cy="6477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FFFFFF">
                    <a:alpha val="69804"/>
                  </a:srgbClr>
                </a:solidFill>
              </a:rPr>
              <a:t>All strategies are subject to validation through a backtesting system before they go live.</a:t>
            </a:r>
            <a:endParaRPr lang="en-US" sz="1100"/>
          </a:p>
        </p:txBody>
      </p:sp>
      <p:grpSp>
        <p:nvGrpSpPr>
          <p:cNvPr id="6" name="Group 6"/>
          <p:cNvGrpSpPr/>
          <p:nvPr/>
        </p:nvGrpSpPr>
        <p:grpSpPr>
          <a:xfrm>
            <a:off x="1640933" y="2446317"/>
            <a:ext cx="3956515" cy="495300"/>
            <a:chOff x="1640933" y="2446317"/>
            <a:chExt cx="3956515" cy="495300"/>
          </a:xfrm>
        </p:grpSpPr>
        <p:sp>
          <p:nvSpPr>
            <p:cNvPr id="7" name="AutoShape 7"/>
            <p:cNvSpPr/>
            <p:nvPr/>
          </p:nvSpPr>
          <p:spPr>
            <a:xfrm>
              <a:off x="2199903" y="2446317"/>
              <a:ext cx="3397545" cy="495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800" b="0" i="0" u="none" strike="noStrike">
                  <a:solidFill>
                    <a:srgbClr val="FFFFFF"/>
                  </a:solidFill>
                </a:rPr>
                <a:t>Backtesting Mechanism</a:t>
              </a:r>
              <a:endParaRPr lang="en-US" sz="1100"/>
            </a:p>
          </p:txBody>
        </p:sp>
        <p:sp>
          <p:nvSpPr>
            <p:cNvPr id="8" name="AutoShape 8"/>
            <p:cNvSpPr/>
            <p:nvPr/>
          </p:nvSpPr>
          <p:spPr>
            <a:xfrm>
              <a:off x="1640933" y="2446317"/>
              <a:ext cx="619125" cy="495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800" b="1" i="0" u="none" strike="noStrike">
                  <a:gradFill>
                    <a:gsLst>
                      <a:gs pos="0">
                        <a:srgbClr val="D284E8">
                          <a:alpha val="100000"/>
                        </a:srgbClr>
                      </a:gs>
                      <a:gs pos="33000">
                        <a:srgbClr val="926CF2">
                          <a:alpha val="100000"/>
                        </a:srgbClr>
                      </a:gs>
                      <a:gs pos="67000">
                        <a:srgbClr val="6AC4F8">
                          <a:alpha val="100000"/>
                        </a:srgbClr>
                      </a:gs>
                      <a:gs pos="100000">
                        <a:srgbClr val="4560F5">
                          <a:alpha val="100000"/>
                        </a:srgbClr>
                      </a:gs>
                    </a:gsLst>
                    <a:lin ang="19800000"/>
                  </a:gradFill>
                </a:rPr>
                <a:t>02</a:t>
              </a:r>
              <a:endParaRPr lang="en-US" sz="1100"/>
            </a:p>
          </p:txBody>
        </p:sp>
      </p:grpSp>
      <p:sp>
        <p:nvSpPr>
          <p:cNvPr id="9" name="AutoShape 9"/>
          <p:cNvSpPr/>
          <p:nvPr/>
        </p:nvSpPr>
        <p:spPr>
          <a:xfrm>
            <a:off x="2220173" y="4038366"/>
            <a:ext cx="278130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FFFFFF">
                    <a:alpha val="69804"/>
                  </a:srgbClr>
                </a:solidFill>
              </a:rPr>
              <a:t>Utilize Pyth as a price oracle.</a:t>
            </a:r>
            <a:endParaRPr lang="en-US" sz="1100"/>
          </a:p>
        </p:txBody>
      </p:sp>
      <p:grpSp>
        <p:nvGrpSpPr>
          <p:cNvPr id="10" name="Group 10"/>
          <p:cNvGrpSpPr/>
          <p:nvPr/>
        </p:nvGrpSpPr>
        <p:grpSpPr>
          <a:xfrm>
            <a:off x="1640933" y="3543066"/>
            <a:ext cx="3340270" cy="495300"/>
            <a:chOff x="1640933" y="3543066"/>
            <a:chExt cx="3340270" cy="495300"/>
          </a:xfrm>
        </p:grpSpPr>
        <p:sp>
          <p:nvSpPr>
            <p:cNvPr id="11" name="AutoShape 11"/>
            <p:cNvSpPr/>
            <p:nvPr/>
          </p:nvSpPr>
          <p:spPr>
            <a:xfrm>
              <a:off x="2199903" y="3543066"/>
              <a:ext cx="2781300" cy="495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800" b="0" i="0" u="none" strike="noStrike">
                  <a:solidFill>
                    <a:srgbClr val="FFFFFF"/>
                  </a:solidFill>
                </a:rPr>
                <a:t>Incorporated Oracle</a:t>
              </a:r>
              <a:endParaRPr lang="en-US" sz="1100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1640933" y="3543066"/>
              <a:ext cx="504701" cy="4953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800" b="1" i="0" u="none" strike="noStrike">
                  <a:gradFill>
                    <a:gsLst>
                      <a:gs pos="0">
                        <a:srgbClr val="D284E8">
                          <a:alpha val="100000"/>
                        </a:srgbClr>
                      </a:gs>
                      <a:gs pos="33000">
                        <a:srgbClr val="926CF2">
                          <a:alpha val="100000"/>
                        </a:srgbClr>
                      </a:gs>
                      <a:gs pos="67000">
                        <a:srgbClr val="6AC4F8">
                          <a:alpha val="100000"/>
                        </a:srgbClr>
                      </a:gs>
                      <a:gs pos="100000">
                        <a:srgbClr val="4560F5">
                          <a:alpha val="100000"/>
                        </a:srgbClr>
                      </a:gs>
                    </a:gsLst>
                    <a:lin ang="19800000"/>
                  </a:gradFill>
                </a:rPr>
                <a:t>03</a:t>
              </a:r>
              <a:endParaRPr lang="en-US" sz="11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4" y="267750"/>
            <a:ext cx="8841272" cy="4608001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1733550" y="2156460"/>
            <a:ext cx="5676900" cy="647700"/>
          </a:xfrm>
          <a:prstGeom prst="rect">
            <a:avLst/>
          </a:prstGeom>
        </p:spPr>
        <p:txBody>
          <a:bodyPr lIns="95250" tIns="95250" rIns="95250" bIns="95250" anchor="ctr">
            <a:noAutofit/>
          </a:bodyPr>
          <a:lstStyle>
            <a:lvl1pPr algn="l">
              <a:defRPr sz="36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600" b="1" i="0" u="none" strike="noStrike">
                <a:solidFill>
                  <a:srgbClr val="FFFFFF"/>
                </a:solidFill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" hasCustomPrompt="1"/>
          </p:nvPr>
        </p:nvSpPr>
        <p:spPr>
          <a:xfrm>
            <a:off x="732956" y="2165930"/>
            <a:ext cx="4316150" cy="1009650"/>
          </a:xfrm>
          <a:prstGeom prst="rect">
            <a:avLst/>
          </a:prstGeom>
        </p:spPr>
        <p:txBody>
          <a:bodyPr lIns="95250" tIns="95250" rIns="95250" bIns="95250">
            <a:noAutofit/>
          </a:bodyPr>
          <a:lstStyle>
            <a:lvl1pPr algn="l">
              <a:defRPr sz="4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4800" b="1" i="0" u="none" strike="noStrike">
                <a:solidFill>
                  <a:srgbClr val="FFFFFF"/>
                </a:solidFill>
              </a:rPr>
              <a:t>What is BoC?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5744" r="15744"/>
          <a:stretch>
            <a:fillRect/>
          </a:stretch>
        </p:blipFill>
        <p:spPr>
          <a:xfrm>
            <a:off x="6160922" y="781050"/>
            <a:ext cx="1724025" cy="4362450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803856" y="3006451"/>
            <a:ext cx="5143500" cy="10477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marL="0" lvl="0" indent="190500" algn="l">
              <a:lnSpc>
                <a:spcPct val="100000"/>
              </a:lnSpc>
              <a:buClr>
                <a:srgbClr val="FFFFFF"/>
              </a:buClr>
              <a:buChar char="•"/>
              <a:defRPr/>
            </a:pPr>
            <a:r>
              <a:rPr lang="en-US" sz="1500" b="1" i="0" u="none" strike="noStrike">
                <a:solidFill>
                  <a:srgbClr val="FFFFFF"/>
                </a:solidFill>
              </a:rPr>
              <a:t>“Zero Risk” Yield Aggregator</a:t>
            </a:r>
            <a:endParaRPr lang="en-US" sz="1100"/>
          </a:p>
          <a:p>
            <a:pPr marL="0" lvl="0" indent="190500" algn="l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sz="1500" b="1" i="0" u="none" strike="noStrike">
                <a:solidFill>
                  <a:srgbClr val="FFFFFF"/>
                </a:solidFill>
              </a:rPr>
              <a:t>Help Web2 users easily access Web3 and gain profit</a:t>
            </a:r>
          </a:p>
          <a:p>
            <a:pPr marL="0" lvl="0" indent="190500" algn="l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sz="1500" b="1" i="0" u="none" strike="noStrike">
                <a:solidFill>
                  <a:srgbClr val="FFFFFF"/>
                </a:solidFill>
              </a:rPr>
              <a:t>Launched on Ethereum on 2022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278" y="2384117"/>
            <a:ext cx="2834294" cy="621910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20000"/>
                  </a:srgbClr>
                </a:gs>
                <a:gs pos="100000">
                  <a:srgbClr val="4560F5">
                    <a:alpha val="0"/>
                  </a:srgbClr>
                </a:gs>
              </a:gsLst>
              <a:lin ang="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3088665" y="2273946"/>
            <a:ext cx="5124450" cy="876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Char char="•"/>
              <a:defRPr/>
            </a:pPr>
            <a:r>
              <a:rPr lang="en-US" sz="1200" b="0" i="0" u="none" strike="noStrike">
                <a:solidFill>
                  <a:srgbClr val="FFFFFF"/>
                </a:solidFill>
              </a:rPr>
              <a:t>Market-making fees</a:t>
            </a:r>
            <a:endParaRPr lang="en-US" sz="1100"/>
          </a:p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sz="1200" b="0" i="0" u="none" strike="noStrike">
                <a:solidFill>
                  <a:srgbClr val="FFFFFF"/>
                </a:solidFill>
              </a:rPr>
              <a:t>Interest from over-collateralized lending</a:t>
            </a:r>
          </a:p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sz="1200" b="0" i="0" u="none" strike="noStrike">
                <a:solidFill>
                  <a:srgbClr val="FFFFFF"/>
                </a:solidFill>
              </a:rPr>
              <a:t>Governance token rewards, rewards from staking, among others.</a:t>
            </a:r>
          </a:p>
        </p:txBody>
      </p:sp>
      <p:sp>
        <p:nvSpPr>
          <p:cNvPr id="4" name="AutoShape 4"/>
          <p:cNvSpPr/>
          <p:nvPr/>
        </p:nvSpPr>
        <p:spPr>
          <a:xfrm>
            <a:off x="604776" y="2447422"/>
            <a:ext cx="2914650" cy="495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</a:rPr>
              <a:t>Sources of yield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476278" y="1043903"/>
            <a:ext cx="2914650" cy="639542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20000"/>
                  </a:srgbClr>
                </a:gs>
                <a:gs pos="100000">
                  <a:srgbClr val="4560F5">
                    <a:alpha val="0"/>
                  </a:srgbClr>
                </a:gs>
              </a:gsLst>
              <a:lin ang="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3088665" y="1043903"/>
            <a:ext cx="5129230" cy="6477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FFFFFF"/>
                </a:solidFill>
              </a:rPr>
              <a:t>BoC help users allocate their funds deposited into third-party yield generating DeFi protocols, aggregating yield from different sources.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604776" y="1116024"/>
            <a:ext cx="2914650" cy="495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</a:rPr>
              <a:t>Yield aggregator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476278" y="3812867"/>
            <a:ext cx="3043148" cy="667737"/>
          </a:xfrm>
          <a:prstGeom prst="ellipse">
            <a:avLst/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20000"/>
                  </a:srgbClr>
                </a:gs>
                <a:gs pos="100000">
                  <a:srgbClr val="4560F5">
                    <a:alpha val="0"/>
                  </a:srgbClr>
                </a:gs>
              </a:gsLst>
              <a:lin ang="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9" name="AutoShape 9"/>
          <p:cNvSpPr/>
          <p:nvPr/>
        </p:nvSpPr>
        <p:spPr>
          <a:xfrm>
            <a:off x="3088665" y="3708586"/>
            <a:ext cx="5076825" cy="876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Char char="•"/>
              <a:defRPr/>
            </a:pPr>
            <a:r>
              <a:rPr lang="en-US" sz="1200" b="0" i="0" u="none" strike="noStrike">
                <a:solidFill>
                  <a:srgbClr val="FFFFFF"/>
                </a:solidFill>
              </a:rPr>
              <a:t>Only Pyth oracles. </a:t>
            </a:r>
            <a:endParaRPr lang="en-US" sz="1100"/>
          </a:p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sz="1200" b="0" i="0" u="none" strike="noStrike">
                <a:solidFill>
                  <a:srgbClr val="FFFFFF"/>
                </a:solidFill>
              </a:rPr>
              <a:t>Only billion-dollar fully collateral stablecoins. </a:t>
            </a:r>
          </a:p>
          <a:p>
            <a:pPr marL="0" lvl="0" indent="152400" algn="l">
              <a:lnSpc>
                <a:spcPct val="100000"/>
              </a:lnSpc>
              <a:buClr>
                <a:srgbClr val="FFFFFF"/>
              </a:buClr>
              <a:buChar char="•"/>
            </a:pPr>
            <a:r>
              <a:rPr lang="en-US" sz="1200" b="0" i="0" u="none" strike="noStrike">
                <a:solidFill>
                  <a:srgbClr val="FFFFFF"/>
                </a:solidFill>
              </a:rPr>
              <a:t>Only fully audited protocols with high TVL and good track records.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04776" y="3899086"/>
            <a:ext cx="2914650" cy="4953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</a:rPr>
              <a:t>Near "risk-free"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w">
            <a:hlinkClick r:id="" action="ppaction://media"/>
            <a:extLst>
              <a:ext uri="{FF2B5EF4-FFF2-40B4-BE49-F238E27FC236}">
                <a16:creationId xmlns:a16="http://schemas.microsoft.com/office/drawing/2014/main" id="{0BF3374B-180F-4EEB-9D74-6FCC6CCB13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595" y="754469"/>
            <a:ext cx="6882809" cy="3871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88645" y="771867"/>
            <a:ext cx="3048000" cy="4371633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781378" y="2137676"/>
            <a:ext cx="4316150" cy="100965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4800" b="1" i="0" u="none" strike="noStrike">
                <a:solidFill>
                  <a:srgbClr val="FFFFFF"/>
                </a:solidFill>
              </a:rPr>
              <a:t>Why BoC?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587967" y="2957683"/>
            <a:ext cx="5257800" cy="58102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250" b="1" i="0" u="none" strike="noStrike">
                <a:solidFill>
                  <a:srgbClr val="FFFFFF"/>
                </a:solidFill>
              </a:rPr>
              <a:t>User-Friendly &amp; Massive Adoption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877173" y="3434508"/>
            <a:ext cx="5791200" cy="3619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350" b="0" i="0" u="none" strike="noStrike">
                <a:solidFill>
                  <a:srgbClr val="FFFFFF"/>
                </a:solidFill>
              </a:rPr>
              <a:t>Help Web2 users easily access Web3 and gain profit</a:t>
            </a:r>
            <a:endParaRPr lang="en-US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" hasCustomPrompt="1"/>
          </p:nvPr>
        </p:nvSpPr>
        <p:spPr>
          <a:xfrm>
            <a:off x="90644" y="674550"/>
            <a:ext cx="5257800" cy="581025"/>
          </a:xfrm>
          <a:prstGeom prst="rect">
            <a:avLst/>
          </a:prstGeom>
        </p:spPr>
        <p:txBody>
          <a:bodyPr lIns="95250" tIns="95250" rIns="95250" bIns="95250">
            <a:noAutofit/>
          </a:bodyPr>
          <a:lstStyle>
            <a:lvl1pPr algn="ctr">
              <a:defRPr sz="22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2250" b="1" i="0" u="none" strike="noStrike">
                <a:solidFill>
                  <a:srgbClr val="FFFFFF"/>
                </a:solidFill>
              </a:rPr>
              <a:t>User-Friendly &amp; Massive Adoption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06559" y="1567937"/>
            <a:ext cx="2332318" cy="2332318"/>
            <a:chOff x="1406559" y="1567937"/>
            <a:chExt cx="2332318" cy="233231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559" y="1567937"/>
              <a:ext cx="2332318" cy="2332318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id="6" name="Group 6"/>
            <p:cNvGrpSpPr/>
            <p:nvPr/>
          </p:nvGrpSpPr>
          <p:grpSpPr>
            <a:xfrm>
              <a:off x="1690569" y="1840987"/>
              <a:ext cx="1786217" cy="1786217"/>
              <a:chOff x="1690569" y="1840987"/>
              <a:chExt cx="1786217" cy="1786217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690569" y="1840987"/>
                <a:ext cx="1786217" cy="1786217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1720840" y="1871258"/>
                <a:ext cx="1725677" cy="1725677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332" y="1103750"/>
            <a:ext cx="3260693" cy="326069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436783" y="2748034"/>
            <a:ext cx="858092" cy="858092"/>
            <a:chOff x="5436783" y="2748034"/>
            <a:chExt cx="858092" cy="858092"/>
          </a:xfrm>
        </p:grpSpPr>
        <p:grpSp>
          <p:nvGrpSpPr>
            <p:cNvPr id="10" name="Group 10"/>
            <p:cNvGrpSpPr/>
            <p:nvPr/>
          </p:nvGrpSpPr>
          <p:grpSpPr>
            <a:xfrm>
              <a:off x="5436783" y="2748034"/>
              <a:ext cx="858092" cy="858092"/>
              <a:chOff x="5436783" y="2748034"/>
              <a:chExt cx="858092" cy="858092"/>
            </a:xfrm>
          </p:grpSpPr>
          <p:pic>
            <p:nvPicPr>
              <p:cNvPr id="11" name="Picture 11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436783" y="2748034"/>
                <a:ext cx="858092" cy="858092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2" name="AutoShape 12"/>
              <p:cNvSpPr/>
              <p:nvPr/>
            </p:nvSpPr>
            <p:spPr>
              <a:xfrm>
                <a:off x="5451325" y="2762576"/>
                <a:ext cx="829009" cy="829009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5443" y="2946694"/>
            <a:ext cx="460774" cy="46077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5436783" y="1525630"/>
            <a:ext cx="858092" cy="858092"/>
            <a:chOff x="5436783" y="1525630"/>
            <a:chExt cx="858092" cy="858092"/>
          </a:xfrm>
        </p:grpSpPr>
        <p:grpSp>
          <p:nvGrpSpPr>
            <p:cNvPr id="15" name="Group 15"/>
            <p:cNvGrpSpPr/>
            <p:nvPr/>
          </p:nvGrpSpPr>
          <p:grpSpPr>
            <a:xfrm>
              <a:off x="5436783" y="1525630"/>
              <a:ext cx="858092" cy="858092"/>
              <a:chOff x="5436783" y="1525630"/>
              <a:chExt cx="858092" cy="858092"/>
            </a:xfrm>
          </p:grpSpPr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436783" y="1525630"/>
                <a:ext cx="858092" cy="858092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7" name="AutoShape 17"/>
              <p:cNvSpPr/>
              <p:nvPr/>
            </p:nvSpPr>
            <p:spPr>
              <a:xfrm>
                <a:off x="5451325" y="1540172"/>
                <a:ext cx="829009" cy="829009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5443" y="1724289"/>
            <a:ext cx="460774" cy="460774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5436783" y="303226"/>
            <a:ext cx="858092" cy="858092"/>
            <a:chOff x="5436783" y="303226"/>
            <a:chExt cx="858092" cy="858092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436783" y="303226"/>
              <a:ext cx="858092" cy="858092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id="21" name="AutoShape 21"/>
            <p:cNvSpPr/>
            <p:nvPr/>
          </p:nvSpPr>
          <p:spPr>
            <a:xfrm>
              <a:off x="5451325" y="317768"/>
              <a:ext cx="829009" cy="829009"/>
            </a:xfrm>
            <a:prstGeom prst="ellipse">
              <a:avLst/>
            </a:prstGeom>
            <a:solidFill>
              <a:srgbClr val="100F15">
                <a:alpha val="100000"/>
              </a:srgbClr>
            </a:solidFill>
            <a:ln w="508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392920" y="314805"/>
            <a:ext cx="2476500" cy="1138589"/>
            <a:chOff x="6392920" y="314805"/>
            <a:chExt cx="2476500" cy="1138589"/>
          </a:xfrm>
        </p:grpSpPr>
        <p:sp>
          <p:nvSpPr>
            <p:cNvPr id="23" name="AutoShape 23"/>
            <p:cNvSpPr/>
            <p:nvPr/>
          </p:nvSpPr>
          <p:spPr>
            <a:xfrm>
              <a:off x="6392920" y="662819"/>
              <a:ext cx="2476500" cy="790575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0" i="0" u="none" strike="noStrike">
                  <a:solidFill>
                    <a:srgbClr val="FFFFFF">
                      <a:alpha val="49804"/>
                    </a:srgbClr>
                  </a:solidFill>
                </a:rPr>
                <a:t>Leveraging the native keyless feature of the APTOS blockchain, users can log in using their Google accounts.</a:t>
              </a:r>
              <a:endParaRPr lang="en-US" sz="1100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6392920" y="314805"/>
              <a:ext cx="2475529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350" b="1" i="0" u="none" strike="noStrike">
                  <a:solidFill>
                    <a:srgbClr val="FFFFFF"/>
                  </a:solidFill>
                </a:rPr>
                <a:t>Social Login</a:t>
              </a:r>
              <a:endParaRPr lang="en-US" sz="110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392920" y="1525630"/>
            <a:ext cx="2476500" cy="1338615"/>
            <a:chOff x="6392920" y="1525630"/>
            <a:chExt cx="2476500" cy="1338615"/>
          </a:xfrm>
        </p:grpSpPr>
        <p:sp>
          <p:nvSpPr>
            <p:cNvPr id="26" name="AutoShape 26"/>
            <p:cNvSpPr/>
            <p:nvPr/>
          </p:nvSpPr>
          <p:spPr>
            <a:xfrm>
              <a:off x="6392920" y="1873645"/>
              <a:ext cx="2476500" cy="9906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0" i="0" u="none" strike="noStrike">
                  <a:solidFill>
                    <a:srgbClr val="FFFFFF">
                      <a:alpha val="49804"/>
                    </a:srgbClr>
                  </a:solidFill>
                </a:rPr>
                <a:t>Utilizing the blockchain's native GAS sponsorship feature, the project side pays the GAS fees on behalf of the users.</a:t>
              </a:r>
              <a:endParaRPr lang="en-US" sz="1100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6392920" y="1525630"/>
              <a:ext cx="2114550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350" b="1" i="0" u="none" strike="noStrike">
                  <a:solidFill>
                    <a:srgbClr val="FFFFFF"/>
                  </a:solidFill>
                </a:rPr>
                <a:t>Gas-Free Transactions</a:t>
              </a:r>
              <a:endParaRPr lang="en-US" sz="11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392920" y="2748034"/>
            <a:ext cx="2476500" cy="1138590"/>
            <a:chOff x="6392920" y="2748034"/>
            <a:chExt cx="2476500" cy="1138590"/>
          </a:xfrm>
        </p:grpSpPr>
        <p:sp>
          <p:nvSpPr>
            <p:cNvPr id="29" name="AutoShape 29"/>
            <p:cNvSpPr/>
            <p:nvPr/>
          </p:nvSpPr>
          <p:spPr>
            <a:xfrm>
              <a:off x="6392920" y="3096049"/>
              <a:ext cx="2476500" cy="790575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0" i="0" u="none" strike="noStrike">
                  <a:solidFill>
                    <a:srgbClr val="FFFFFF">
                      <a:alpha val="49804"/>
                    </a:srgbClr>
                  </a:solidFill>
                </a:rPr>
                <a:t>Integrate MoonPay to support fiat top-ups for APT and USDC tokens on the APTOS blockchain.</a:t>
              </a:r>
              <a:endParaRPr lang="en-US" sz="1100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6392920" y="2748034"/>
              <a:ext cx="2476500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350" b="1" i="0" u="none" strike="noStrike">
                  <a:solidFill>
                    <a:srgbClr val="FFFFFF"/>
                  </a:solidFill>
                </a:rPr>
                <a:t>On-Ramp</a:t>
              </a:r>
              <a:endParaRPr lang="en-US" sz="110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436783" y="3958860"/>
            <a:ext cx="858092" cy="858092"/>
            <a:chOff x="5436783" y="3958860"/>
            <a:chExt cx="858092" cy="85809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436783" y="3958860"/>
              <a:ext cx="858092" cy="858092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id="33" name="AutoShape 33"/>
            <p:cNvSpPr/>
            <p:nvPr/>
          </p:nvSpPr>
          <p:spPr>
            <a:xfrm>
              <a:off x="5451325" y="3973402"/>
              <a:ext cx="829009" cy="829009"/>
            </a:xfrm>
            <a:prstGeom prst="ellipse">
              <a:avLst/>
            </a:prstGeom>
            <a:solidFill>
              <a:srgbClr val="100F15">
                <a:alpha val="100000"/>
              </a:srgbClr>
            </a:solidFill>
            <a:ln w="508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392920" y="3958860"/>
            <a:ext cx="2476500" cy="1138589"/>
            <a:chOff x="6392920" y="3958860"/>
            <a:chExt cx="2476500" cy="1138589"/>
          </a:xfrm>
        </p:grpSpPr>
        <p:sp>
          <p:nvSpPr>
            <p:cNvPr id="35" name="AutoShape 35"/>
            <p:cNvSpPr/>
            <p:nvPr/>
          </p:nvSpPr>
          <p:spPr>
            <a:xfrm>
              <a:off x="6392920" y="4306874"/>
              <a:ext cx="2476500" cy="790575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050" b="0" i="0" u="none" strike="noStrike">
                  <a:solidFill>
                    <a:srgbClr val="FFFFFF">
                      <a:alpha val="49804"/>
                    </a:srgbClr>
                  </a:solidFill>
                </a:rPr>
                <a:t>Enter your ideas via voice or text, and AI will recognize the intent, with manual confirmation required only.</a:t>
              </a:r>
              <a:endParaRPr lang="en-US" sz="1100"/>
            </a:p>
          </p:txBody>
        </p:sp>
        <p:sp>
          <p:nvSpPr>
            <p:cNvPr id="36" name="AutoShape 36"/>
            <p:cNvSpPr/>
            <p:nvPr/>
          </p:nvSpPr>
          <p:spPr>
            <a:xfrm>
              <a:off x="6392920" y="3958860"/>
              <a:ext cx="2114604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350" b="1" i="0" u="none" strike="noStrike">
                  <a:solidFill>
                    <a:srgbClr val="FFFFFF"/>
                  </a:solidFill>
                </a:rPr>
                <a:t>Intent Recognition</a:t>
              </a:r>
              <a:endParaRPr lang="en-US" sz="1100"/>
            </a:p>
          </p:txBody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7229" y="503672"/>
            <a:ext cx="457200" cy="457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7229" y="4170967"/>
            <a:ext cx="457200" cy="457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8696" y="2323237"/>
            <a:ext cx="709965" cy="709965"/>
          </a:xfrm>
          <a:prstGeom prst="rect">
            <a:avLst/>
          </a:prstGeom>
        </p:spPr>
      </p:pic>
      <p:sp>
        <p:nvSpPr>
          <p:cNvPr id="40" name="AutoShape 40"/>
          <p:cNvSpPr/>
          <p:nvPr/>
        </p:nvSpPr>
        <p:spPr>
          <a:xfrm>
            <a:off x="379850" y="1151375"/>
            <a:ext cx="5791200" cy="3619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350" b="0" i="0" u="none" strike="noStrike">
                <a:solidFill>
                  <a:srgbClr val="FFFFFF"/>
                </a:solidFill>
              </a:rPr>
              <a:t>Help Web2 users easily access Web3 and gain profit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9" hasCustomPrompt="1"/>
          </p:nvPr>
        </p:nvSpPr>
        <p:spPr>
          <a:xfrm>
            <a:off x="2647950" y="400050"/>
            <a:ext cx="3848100" cy="495300"/>
          </a:xfrm>
          <a:prstGeom prst="rect">
            <a:avLst/>
          </a:prstGeom>
        </p:spPr>
        <p:txBody>
          <a:bodyPr lIns="95250" tIns="95250" rIns="95250" bIns="95250">
            <a:noAutofit/>
          </a:bodyPr>
          <a:lstStyle>
            <a:lvl1pPr algn="ctr">
              <a:defRPr sz="1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800" b="1" i="0" u="none" strike="noStrike">
                <a:solidFill>
                  <a:srgbClr val="FFFFFF"/>
                </a:solidFill>
              </a:rPr>
              <a:t>Ease of Use</a:t>
            </a:r>
          </a:p>
        </p:txBody>
      </p:sp>
      <p:sp>
        <p:nvSpPr>
          <p:cNvPr id="3" name="AutoShape 3"/>
          <p:cNvSpPr/>
          <p:nvPr/>
        </p:nvSpPr>
        <p:spPr>
          <a:xfrm>
            <a:off x="1265475" y="895350"/>
            <a:ext cx="3128648" cy="3979730"/>
          </a:xfrm>
          <a:prstGeom prst="roundRect">
            <a:avLst>
              <a:gd name="adj" fmla="val 7306"/>
            </a:avLst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1440000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4749877" y="895350"/>
            <a:ext cx="3128648" cy="3979730"/>
          </a:xfrm>
          <a:prstGeom prst="roundRect">
            <a:avLst>
              <a:gd name="adj" fmla="val 7306"/>
            </a:avLst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1440000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1485809" y="4226759"/>
            <a:ext cx="2526441" cy="70485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900" b="0" i="0" u="none" strike="noStrike">
                <a:solidFill>
                  <a:srgbClr val="FFFFFF">
                    <a:alpha val="49804"/>
                  </a:srgbClr>
                </a:solidFill>
              </a:rPr>
              <a:t>Leveraging the native keyless feature of the APTOS blockchain, users can log in using their Google accounts.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1485809" y="3882918"/>
            <a:ext cx="142875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350" b="1" i="0" u="none" strike="noStrike">
                <a:solidFill>
                  <a:srgbClr val="FFFFFF"/>
                </a:solidFill>
              </a:rPr>
              <a:t>Social Login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4978813" y="4206526"/>
            <a:ext cx="2526441" cy="70485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900" b="0" i="0" u="none" strike="noStrike">
                <a:solidFill>
                  <a:srgbClr val="FFFFFF">
                    <a:alpha val="49804"/>
                  </a:srgbClr>
                </a:solidFill>
              </a:rPr>
              <a:t>Integrate MoonPay to support fiat top-ups for APT and USDC tokens on the APTOS blockchain.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4978813" y="3862684"/>
            <a:ext cx="142875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350" b="1" i="0" u="none" strike="noStrike">
                <a:solidFill>
                  <a:srgbClr val="FFFFFF"/>
                </a:solidFill>
              </a:rPr>
              <a:t>On-Ramp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b="28547"/>
          <a:stretch>
            <a:fillRect/>
          </a:stretch>
        </p:blipFill>
        <p:spPr>
          <a:xfrm>
            <a:off x="4901321" y="1085377"/>
            <a:ext cx="2825760" cy="2689356"/>
          </a:xfrm>
          <a:prstGeom prst="roundRect">
            <a:avLst>
              <a:gd name="adj" fmla="val 5666"/>
            </a:avLst>
          </a:prstGeom>
          <a:ln>
            <a:noFill/>
            <a:prstDash val="solid"/>
          </a:ln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b="4184"/>
          <a:stretch>
            <a:fillRect/>
          </a:stretch>
        </p:blipFill>
        <p:spPr>
          <a:xfrm>
            <a:off x="1566579" y="1104427"/>
            <a:ext cx="2526441" cy="2662787"/>
          </a:xfrm>
          <a:prstGeom prst="roundRect">
            <a:avLst>
              <a:gd name="adj" fmla="val 6032"/>
            </a:avLst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9" hasCustomPrompt="1"/>
          </p:nvPr>
        </p:nvSpPr>
        <p:spPr>
          <a:xfrm>
            <a:off x="2647950" y="400050"/>
            <a:ext cx="3848100" cy="495300"/>
          </a:xfrm>
          <a:prstGeom prst="rect">
            <a:avLst/>
          </a:prstGeom>
        </p:spPr>
        <p:txBody>
          <a:bodyPr lIns="95250" tIns="95250" rIns="95250" bIns="95250">
            <a:noAutofit/>
          </a:bodyPr>
          <a:lstStyle>
            <a:lvl1pPr algn="ctr">
              <a:defRPr sz="18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800" b="1" i="0" u="none" strike="noStrike">
                <a:solidFill>
                  <a:srgbClr val="FFFFFF"/>
                </a:solidFill>
              </a:rPr>
              <a:t>Ease of Use</a:t>
            </a:r>
          </a:p>
        </p:txBody>
      </p:sp>
      <p:sp>
        <p:nvSpPr>
          <p:cNvPr id="3" name="AutoShape 3"/>
          <p:cNvSpPr/>
          <p:nvPr/>
        </p:nvSpPr>
        <p:spPr>
          <a:xfrm>
            <a:off x="163527" y="957605"/>
            <a:ext cx="5250842" cy="3917475"/>
          </a:xfrm>
          <a:prstGeom prst="roundRect">
            <a:avLst>
              <a:gd name="adj" fmla="val 5835"/>
            </a:avLst>
          </a:prstGeom>
          <a:noFill/>
          <a:ln w="25400">
            <a:gradFill>
              <a:gsLst>
                <a:gs pos="0">
                  <a:srgbClr val="D284E8">
                    <a:alpha val="100000"/>
                  </a:srgbClr>
                </a:gs>
                <a:gs pos="33000">
                  <a:srgbClr val="926CF2">
                    <a:alpha val="100000"/>
                  </a:srgbClr>
                </a:gs>
                <a:gs pos="67000">
                  <a:srgbClr val="6AC4F8">
                    <a:alpha val="100000"/>
                  </a:srgbClr>
                </a:gs>
                <a:gs pos="100000">
                  <a:srgbClr val="4560F5">
                    <a:alpha val="100000"/>
                  </a:srgbClr>
                </a:gs>
              </a:gsLst>
              <a:lin ang="14400000"/>
            </a:gra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383861" y="4398209"/>
            <a:ext cx="557755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FFFFFF"/>
                </a:solidFill>
              </a:rPr>
              <a:t>Only two operations: deposit and withdrawal（No Lock Duration）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383861" y="4054368"/>
            <a:ext cx="142875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350" b="1" i="0" u="none" strike="noStrike">
                <a:solidFill>
                  <a:srgbClr val="FFFFFF"/>
                </a:solidFill>
              </a:rPr>
              <a:t>User-friendly</a:t>
            </a:r>
            <a:endParaRPr lang="en-US" sz="110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r="399" b="5875"/>
          <a:stretch>
            <a:fillRect/>
          </a:stretch>
        </p:blipFill>
        <p:spPr>
          <a:xfrm>
            <a:off x="383861" y="1192643"/>
            <a:ext cx="4815567" cy="2758214"/>
          </a:xfrm>
          <a:prstGeom prst="roundRect">
            <a:avLst>
              <a:gd name="adj" fmla="val 5525"/>
            </a:avLst>
          </a:prstGeom>
          <a:ln>
            <a:noFill/>
            <a:prstDash val="solid"/>
          </a:ln>
        </p:spPr>
      </p:pic>
      <p:grpSp>
        <p:nvGrpSpPr>
          <p:cNvPr id="7" name="Group 7"/>
          <p:cNvGrpSpPr/>
          <p:nvPr/>
        </p:nvGrpSpPr>
        <p:grpSpPr>
          <a:xfrm>
            <a:off x="5798150" y="957605"/>
            <a:ext cx="858092" cy="858092"/>
            <a:chOff x="5798150" y="957605"/>
            <a:chExt cx="858092" cy="858092"/>
          </a:xfrm>
        </p:grpSpPr>
        <p:grpSp>
          <p:nvGrpSpPr>
            <p:cNvPr id="8" name="Group 8"/>
            <p:cNvGrpSpPr/>
            <p:nvPr/>
          </p:nvGrpSpPr>
          <p:grpSpPr>
            <a:xfrm>
              <a:off x="5798150" y="957605"/>
              <a:ext cx="858092" cy="858092"/>
              <a:chOff x="5798150" y="957605"/>
              <a:chExt cx="858092" cy="858092"/>
            </a:xfrm>
          </p:grpSpPr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5798150" y="957605"/>
                <a:ext cx="858092" cy="858092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0" name="AutoShape 10"/>
              <p:cNvSpPr/>
              <p:nvPr/>
            </p:nvSpPr>
            <p:spPr>
              <a:xfrm>
                <a:off x="5812691" y="972147"/>
                <a:ext cx="829009" cy="829009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6809" y="1156264"/>
            <a:ext cx="460774" cy="46077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754286" y="957605"/>
            <a:ext cx="2128409" cy="1681515"/>
            <a:chOff x="6754286" y="957605"/>
            <a:chExt cx="2128409" cy="1681515"/>
          </a:xfrm>
        </p:grpSpPr>
        <p:sp>
          <p:nvSpPr>
            <p:cNvPr id="13" name="AutoShape 13"/>
            <p:cNvSpPr/>
            <p:nvPr/>
          </p:nvSpPr>
          <p:spPr>
            <a:xfrm>
              <a:off x="6754286" y="1305620"/>
              <a:ext cx="2124075" cy="13335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200" b="0" i="0" u="none" strike="noStrike">
                  <a:solidFill>
                    <a:srgbClr val="FFFFFF"/>
                  </a:solidFill>
                </a:rPr>
                <a:t>Utilizing the blockchain's native GAS sponsorship feature, the project side pays the GAS fees on behalf of the users.</a:t>
              </a:r>
              <a:endParaRPr lang="en-US" sz="1100"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6754286" y="957605"/>
              <a:ext cx="2128409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350" b="1" i="0" u="none" strike="noStrike">
                  <a:solidFill>
                    <a:srgbClr val="FFFFFF"/>
                  </a:solidFill>
                </a:rPr>
                <a:t>Gas-Free Transactions</a:t>
              </a:r>
              <a:endParaRPr lang="en-US" sz="11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98150" y="2992232"/>
            <a:ext cx="858092" cy="858092"/>
            <a:chOff x="5798150" y="2992232"/>
            <a:chExt cx="858092" cy="858092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798150" y="2992232"/>
              <a:ext cx="858092" cy="858092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id="17" name="AutoShape 17"/>
            <p:cNvSpPr/>
            <p:nvPr/>
          </p:nvSpPr>
          <p:spPr>
            <a:xfrm>
              <a:off x="5812691" y="3006774"/>
              <a:ext cx="829009" cy="829009"/>
            </a:xfrm>
            <a:prstGeom prst="ellipse">
              <a:avLst/>
            </a:prstGeom>
            <a:solidFill>
              <a:srgbClr val="100F15">
                <a:alpha val="100000"/>
              </a:srgbClr>
            </a:solidFill>
            <a:ln w="508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54286" y="2992232"/>
            <a:ext cx="2390775" cy="1452915"/>
            <a:chOff x="6754286" y="2992232"/>
            <a:chExt cx="2390775" cy="1452915"/>
          </a:xfrm>
        </p:grpSpPr>
        <p:sp>
          <p:nvSpPr>
            <p:cNvPr id="19" name="AutoShape 19"/>
            <p:cNvSpPr/>
            <p:nvPr/>
          </p:nvSpPr>
          <p:spPr>
            <a:xfrm>
              <a:off x="6754286" y="3340247"/>
              <a:ext cx="2390775" cy="11049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200" b="0" i="0" u="none" strike="noStrike">
                  <a:solidFill>
                    <a:srgbClr val="FFFFFF"/>
                  </a:solidFill>
                </a:rPr>
                <a:t>Enter your ideas via voice or text, and AI will recognize the intent, with manual confirmation required only.</a:t>
              </a:r>
              <a:endParaRPr lang="en-US" sz="1100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6754286" y="2992232"/>
              <a:ext cx="2389714" cy="419100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350" b="1" i="0" u="none" strike="noStrike">
                  <a:solidFill>
                    <a:srgbClr val="FFFFFF"/>
                  </a:solidFill>
                </a:rPr>
                <a:t>Intent Recognition</a:t>
              </a:r>
              <a:endParaRPr lang="en-US" sz="1100"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8596" y="320433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5395931">
            <a:off x="3346575" y="563214"/>
            <a:ext cx="2450315" cy="2450315"/>
          </a:xfrm>
          <a:prstGeom prst="rect">
            <a:avLst/>
          </a:prstGeom>
        </p:spPr>
      </p:pic>
      <p:sp>
        <p:nvSpPr>
          <p:cNvPr id="3" name="AutoShape 3"/>
          <p:cNvSpPr>
            <a:spLocks noGrp="1"/>
          </p:cNvSpPr>
          <p:nvPr>
            <p:ph type="body" sz="quarter" idx="5" hasCustomPrompt="1"/>
          </p:nvPr>
        </p:nvSpPr>
        <p:spPr>
          <a:xfrm>
            <a:off x="2647950" y="93914"/>
            <a:ext cx="3848100" cy="581025"/>
          </a:xfrm>
          <a:prstGeom prst="rect">
            <a:avLst/>
          </a:prstGeom>
        </p:spPr>
        <p:txBody>
          <a:bodyPr lIns="95250" tIns="95250" rIns="95250" bIns="95250">
            <a:noAutofit/>
          </a:bodyPr>
          <a:lstStyle>
            <a:lvl1pPr algn="ctr">
              <a:defRPr sz="2200" b="1" i="0" u="none" strike="noStrike">
                <a:solidFill>
                  <a:srgbClr val="FFFFFF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2250" b="1" i="0" u="none" strike="noStrike">
                <a:solidFill>
                  <a:srgbClr val="FFFFFF"/>
                </a:solidFill>
              </a:rPr>
              <a:t>Safe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94" y="557969"/>
            <a:ext cx="2450315" cy="24503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129291" y="559418"/>
            <a:ext cx="2450315" cy="245031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631424" y="3055909"/>
            <a:ext cx="2477684" cy="1562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FFFFFF"/>
                </a:solidFill>
              </a:rPr>
              <a:t>Impose funding limits on each protocol to disperse capital and spread risk. Avoid obtaining returns by providing risk-bearing services, such as options.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3530371" y="3055909"/>
            <a:ext cx="2450315" cy="1562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FFFFFF"/>
                </a:solidFill>
              </a:rPr>
              <a:t>Deployed on the APTOS blockchain, which is known for its high security. The integrated protocols are all top-ranked, audited, and of high security standards.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6401949" y="3055909"/>
            <a:ext cx="2177658" cy="11049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FFFFFF"/>
                </a:solidFill>
              </a:rPr>
              <a:t>All smart contracts will be audited by reputable third-party audit firms based overseas.</a:t>
            </a:r>
            <a:endParaRPr lang="en-US" sz="1100"/>
          </a:p>
        </p:txBody>
      </p:sp>
      <p:grpSp>
        <p:nvGrpSpPr>
          <p:cNvPr id="9" name="Group 9"/>
          <p:cNvGrpSpPr/>
          <p:nvPr/>
        </p:nvGrpSpPr>
        <p:grpSpPr>
          <a:xfrm>
            <a:off x="866599" y="865420"/>
            <a:ext cx="1845904" cy="1845904"/>
            <a:chOff x="866599" y="865420"/>
            <a:chExt cx="1845904" cy="184590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866599" y="865420"/>
              <a:ext cx="1845904" cy="1845904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id="11" name="AutoShape 11"/>
            <p:cNvSpPr/>
            <p:nvPr/>
          </p:nvSpPr>
          <p:spPr>
            <a:xfrm>
              <a:off x="898724" y="897544"/>
              <a:ext cx="1781654" cy="1781654"/>
            </a:xfrm>
            <a:prstGeom prst="ellipse">
              <a:avLst/>
            </a:prstGeom>
            <a:solidFill>
              <a:srgbClr val="100F15">
                <a:alpha val="100000"/>
              </a:srgbClr>
            </a:solidFill>
            <a:ln w="5080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49624" y="866263"/>
            <a:ext cx="1845904" cy="1845904"/>
            <a:chOff x="3649624" y="866263"/>
            <a:chExt cx="1845904" cy="1845904"/>
          </a:xfrm>
        </p:grpSpPr>
        <p:grpSp>
          <p:nvGrpSpPr>
            <p:cNvPr id="13" name="Group 13"/>
            <p:cNvGrpSpPr/>
            <p:nvPr/>
          </p:nvGrpSpPr>
          <p:grpSpPr>
            <a:xfrm>
              <a:off x="3649624" y="866263"/>
              <a:ext cx="1845904" cy="1845904"/>
              <a:chOff x="3649624" y="866263"/>
              <a:chExt cx="1845904" cy="1845904"/>
            </a:xfrm>
          </p:grpSpPr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3649624" y="866263"/>
                <a:ext cx="1845904" cy="184590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15" name="AutoShape 15"/>
              <p:cNvSpPr/>
              <p:nvPr/>
            </p:nvSpPr>
            <p:spPr>
              <a:xfrm>
                <a:off x="3680906" y="897544"/>
                <a:ext cx="1783340" cy="1783340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7719" y="1358908"/>
            <a:ext cx="669713" cy="669713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6431805" y="866263"/>
            <a:ext cx="1845904" cy="1845904"/>
            <a:chOff x="6431805" y="866263"/>
            <a:chExt cx="1845904" cy="1845904"/>
          </a:xfrm>
        </p:grpSpPr>
        <p:grpSp>
          <p:nvGrpSpPr>
            <p:cNvPr id="18" name="Group 18"/>
            <p:cNvGrpSpPr/>
            <p:nvPr/>
          </p:nvGrpSpPr>
          <p:grpSpPr>
            <a:xfrm>
              <a:off x="6431805" y="866263"/>
              <a:ext cx="1845904" cy="1845904"/>
              <a:chOff x="6431805" y="866263"/>
              <a:chExt cx="1845904" cy="1845904"/>
            </a:xfrm>
          </p:grpSpPr>
          <p:pic>
            <p:nvPicPr>
              <p:cNvPr id="19" name="Picture 19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6431805" y="866263"/>
                <a:ext cx="1845904" cy="1845904"/>
              </a:xfrm>
              <a:prstGeom prst="rect">
                <a:avLst/>
              </a:prstGeom>
              <a:ln>
                <a:noFill/>
                <a:prstDash val="solid"/>
              </a:ln>
            </p:spPr>
          </p:pic>
          <p:sp>
            <p:nvSpPr>
              <p:cNvPr id="20" name="AutoShape 20"/>
              <p:cNvSpPr/>
              <p:nvPr/>
            </p:nvSpPr>
            <p:spPr>
              <a:xfrm>
                <a:off x="6463087" y="897544"/>
                <a:ext cx="1783340" cy="1783340"/>
              </a:xfrm>
              <a:prstGeom prst="ellipse">
                <a:avLst/>
              </a:prstGeom>
              <a:solidFill>
                <a:srgbClr val="100F15">
                  <a:alpha val="100000"/>
                </a:srgbClr>
              </a:solidFill>
              <a:ln w="50800">
                <a:noFill/>
                <a:prstDash val="solid"/>
              </a:ln>
            </p:spPr>
            <p:txBody>
              <a:bodyPr lIns="95250" tIns="95250" rIns="95250" bIns="95250" rtlCol="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70094" y="1409944"/>
            <a:ext cx="567641" cy="567641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866599" y="2057152"/>
            <a:ext cx="1800225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50" b="1" i="0" u="none" strike="noStrike">
                <a:solidFill>
                  <a:srgbClr val="FFFFFF"/>
                </a:solidFill>
              </a:rPr>
              <a:t>Risk Management</a:t>
            </a:r>
            <a:endParaRPr lang="en-US" sz="1100"/>
          </a:p>
        </p:txBody>
      </p:sp>
      <p:sp>
        <p:nvSpPr>
          <p:cNvPr id="23" name="AutoShape 23"/>
          <p:cNvSpPr/>
          <p:nvPr/>
        </p:nvSpPr>
        <p:spPr>
          <a:xfrm>
            <a:off x="3649850" y="2057152"/>
            <a:ext cx="188595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50" b="1" i="0" u="none" strike="noStrike">
                <a:solidFill>
                  <a:srgbClr val="FFFFFF"/>
                </a:solidFill>
              </a:rPr>
              <a:t>Security by Design</a:t>
            </a:r>
            <a:endParaRPr lang="en-US" sz="1100"/>
          </a:p>
        </p:txBody>
      </p:sp>
      <p:sp>
        <p:nvSpPr>
          <p:cNvPr id="24" name="AutoShape 24"/>
          <p:cNvSpPr/>
          <p:nvPr/>
        </p:nvSpPr>
        <p:spPr>
          <a:xfrm>
            <a:off x="6454336" y="2057152"/>
            <a:ext cx="1800225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50" b="1" i="0" u="none" strike="noStrike">
                <a:solidFill>
                  <a:srgbClr val="FFFFFF"/>
                </a:solidFill>
              </a:rPr>
              <a:t>Security Audit</a:t>
            </a:r>
            <a:endParaRPr lang="en-US" sz="1100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3016" y="1423740"/>
            <a:ext cx="533071" cy="53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675</Words>
  <Application>Microsoft Office PowerPoint</Application>
  <PresentationFormat>全屏显示(16:9)</PresentationFormat>
  <Paragraphs>116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Office 主题​​</vt:lpstr>
      <vt:lpstr>默认主题</vt:lpstr>
      <vt:lpstr>默认主题</vt:lpstr>
      <vt:lpstr>默认主题</vt:lpstr>
      <vt:lpstr>默认主题</vt:lpstr>
      <vt:lpstr>默认主题</vt:lpstr>
      <vt:lpstr>默认主题</vt:lpstr>
      <vt:lpstr>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nykuvl</cp:lastModifiedBy>
  <cp:revision>1</cp:revision>
  <dcterms:modified xsi:type="dcterms:W3CDTF">2024-03-31T04:56:31Z</dcterms:modified>
</cp:coreProperties>
</file>